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7"/>
  </p:notesMasterIdLst>
  <p:handoutMasterIdLst>
    <p:handoutMasterId r:id="rId18"/>
  </p:handoutMasterIdLst>
  <p:sldIdLst>
    <p:sldId id="256" r:id="rId2"/>
    <p:sldId id="336" r:id="rId3"/>
    <p:sldId id="337" r:id="rId4"/>
    <p:sldId id="340" r:id="rId5"/>
    <p:sldId id="316" r:id="rId6"/>
    <p:sldId id="317" r:id="rId7"/>
    <p:sldId id="342" r:id="rId8"/>
    <p:sldId id="344" r:id="rId9"/>
    <p:sldId id="345" r:id="rId10"/>
    <p:sldId id="339" r:id="rId11"/>
    <p:sldId id="330" r:id="rId12"/>
    <p:sldId id="343" r:id="rId13"/>
    <p:sldId id="313" r:id="rId14"/>
    <p:sldId id="341" r:id="rId15"/>
    <p:sldId id="346" r:id="rId16"/>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66"/>
    <a:srgbClr val="CFCFCF"/>
    <a:srgbClr val="4C4C4C"/>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99" autoAdjust="0"/>
    <p:restoredTop sz="94683" autoAdjust="0"/>
  </p:normalViewPr>
  <p:slideViewPr>
    <p:cSldViewPr>
      <p:cViewPr>
        <p:scale>
          <a:sx n="106" d="100"/>
          <a:sy n="106" d="100"/>
        </p:scale>
        <p:origin x="-96" y="-1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71" tIns="45235" rIns="90471" bIns="45235" numCol="1" anchor="t" anchorCtr="0" compatLnSpc="1">
            <a:prstTxWarp prst="textNoShape">
              <a:avLst/>
            </a:prstTxWarp>
          </a:bodyPr>
          <a:lstStyle>
            <a:lvl1pPr defTabSz="904875">
              <a:defRPr sz="1200"/>
            </a:lvl1pPr>
          </a:lstStyle>
          <a:p>
            <a:endParaRPr lang="en-US"/>
          </a:p>
        </p:txBody>
      </p:sp>
      <p:sp>
        <p:nvSpPr>
          <p:cNvPr id="50179" name="Rectangle 3"/>
          <p:cNvSpPr>
            <a:spLocks noGrp="1" noChangeArrowheads="1"/>
          </p:cNvSpPr>
          <p:nvPr>
            <p:ph type="dt" sz="quarter" idx="1"/>
          </p:nvPr>
        </p:nvSpPr>
        <p:spPr bwMode="auto">
          <a:xfrm>
            <a:off x="3884613" y="0"/>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71" tIns="45235" rIns="90471" bIns="45235" numCol="1" anchor="t" anchorCtr="0" compatLnSpc="1">
            <a:prstTxWarp prst="textNoShape">
              <a:avLst/>
            </a:prstTxWarp>
          </a:bodyPr>
          <a:lstStyle>
            <a:lvl1pPr algn="r" defTabSz="904875">
              <a:defRPr sz="1200"/>
            </a:lvl1pPr>
          </a:lstStyle>
          <a:p>
            <a:endParaRPr lang="en-US"/>
          </a:p>
        </p:txBody>
      </p:sp>
      <p:sp>
        <p:nvSpPr>
          <p:cNvPr id="50180" name="Rectangle 4"/>
          <p:cNvSpPr>
            <a:spLocks noGrp="1" noChangeArrowheads="1"/>
          </p:cNvSpPr>
          <p:nvPr>
            <p:ph type="ftr" sz="quarter" idx="2"/>
          </p:nvPr>
        </p:nvSpPr>
        <p:spPr bwMode="auto">
          <a:xfrm>
            <a:off x="0" y="8829675"/>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71" tIns="45235" rIns="90471" bIns="45235" numCol="1" anchor="b" anchorCtr="0" compatLnSpc="1">
            <a:prstTxWarp prst="textNoShape">
              <a:avLst/>
            </a:prstTxWarp>
          </a:bodyPr>
          <a:lstStyle>
            <a:lvl1pPr defTabSz="904875">
              <a:defRPr sz="1200"/>
            </a:lvl1pPr>
          </a:lstStyle>
          <a:p>
            <a:endParaRPr lang="en-US"/>
          </a:p>
        </p:txBody>
      </p:sp>
      <p:sp>
        <p:nvSpPr>
          <p:cNvPr id="50181" name="Rectangle 5"/>
          <p:cNvSpPr>
            <a:spLocks noGrp="1" noChangeArrowheads="1"/>
          </p:cNvSpPr>
          <p:nvPr>
            <p:ph type="sldNum" sz="quarter" idx="3"/>
          </p:nvPr>
        </p:nvSpPr>
        <p:spPr bwMode="auto">
          <a:xfrm>
            <a:off x="3884613" y="8829675"/>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71" tIns="45235" rIns="90471" bIns="45235" numCol="1" anchor="b" anchorCtr="0" compatLnSpc="1">
            <a:prstTxWarp prst="textNoShape">
              <a:avLst/>
            </a:prstTxWarp>
          </a:bodyPr>
          <a:lstStyle>
            <a:lvl1pPr algn="r" defTabSz="904875">
              <a:defRPr sz="1200"/>
            </a:lvl1pPr>
          </a:lstStyle>
          <a:p>
            <a:fld id="{FABAA204-4B61-4F93-9EAB-02E5161B77FC}" type="slidenum">
              <a:rPr lang="en-US"/>
              <a:pPr/>
              <a:t>‹N°›</a:t>
            </a:fld>
            <a:endParaRPr lang="en-US"/>
          </a:p>
        </p:txBody>
      </p:sp>
    </p:spTree>
    <p:extLst>
      <p:ext uri="{BB962C8B-B14F-4D97-AF65-F5344CB8AC3E}">
        <p14:creationId xmlns:p14="http://schemas.microsoft.com/office/powerpoint/2010/main" val="6479946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0" y="0"/>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98" tIns="46150" rIns="92298" bIns="46150" numCol="1" anchor="t" anchorCtr="0" compatLnSpc="1">
            <a:prstTxWarp prst="textNoShape">
              <a:avLst/>
            </a:prstTxWarp>
          </a:bodyPr>
          <a:lstStyle>
            <a:lvl1pPr defTabSz="923925">
              <a:defRPr sz="1200"/>
            </a:lvl1pPr>
          </a:lstStyle>
          <a:p>
            <a:endParaRPr lang="en-US"/>
          </a:p>
        </p:txBody>
      </p:sp>
      <p:sp>
        <p:nvSpPr>
          <p:cNvPr id="21507" name="Rectangle 3"/>
          <p:cNvSpPr>
            <a:spLocks noGrp="1" noChangeArrowheads="1"/>
          </p:cNvSpPr>
          <p:nvPr>
            <p:ph type="dt" idx="1"/>
          </p:nvPr>
        </p:nvSpPr>
        <p:spPr bwMode="auto">
          <a:xfrm>
            <a:off x="3884613" y="0"/>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98" tIns="46150" rIns="92298" bIns="46150" numCol="1" anchor="t" anchorCtr="0" compatLnSpc="1">
            <a:prstTxWarp prst="textNoShape">
              <a:avLst/>
            </a:prstTxWarp>
          </a:bodyPr>
          <a:lstStyle>
            <a:lvl1pPr algn="r" defTabSz="923925">
              <a:defRPr sz="1200"/>
            </a:lvl1pPr>
          </a:lstStyle>
          <a:p>
            <a:endParaRPr lang="en-US"/>
          </a:p>
        </p:txBody>
      </p:sp>
      <p:sp>
        <p:nvSpPr>
          <p:cNvPr id="21508" name="Rectangle 4"/>
          <p:cNvSpPr>
            <a:spLocks noRot="1" noChangeArrowheads="1" noTextEdit="1"/>
          </p:cNvSpPr>
          <p:nvPr>
            <p:ph type="sldImg" idx="2"/>
          </p:nvPr>
        </p:nvSpPr>
        <p:spPr bwMode="auto">
          <a:xfrm>
            <a:off x="1106488" y="698500"/>
            <a:ext cx="4646612" cy="3484563"/>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1509" name="Rectangle 5"/>
          <p:cNvSpPr>
            <a:spLocks noGrp="1" noChangeArrowheads="1"/>
          </p:cNvSpPr>
          <p:nvPr>
            <p:ph type="body" sz="quarter" idx="3"/>
          </p:nvPr>
        </p:nvSpPr>
        <p:spPr bwMode="auto">
          <a:xfrm>
            <a:off x="685800" y="4414838"/>
            <a:ext cx="5486400" cy="4183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98" tIns="46150" rIns="92298" bIns="4615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510" name="Rectangle 6"/>
          <p:cNvSpPr>
            <a:spLocks noGrp="1" noChangeArrowheads="1"/>
          </p:cNvSpPr>
          <p:nvPr>
            <p:ph type="ftr" sz="quarter" idx="4"/>
          </p:nvPr>
        </p:nvSpPr>
        <p:spPr bwMode="auto">
          <a:xfrm>
            <a:off x="0" y="8829675"/>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98" tIns="46150" rIns="92298" bIns="46150" numCol="1" anchor="b" anchorCtr="0" compatLnSpc="1">
            <a:prstTxWarp prst="textNoShape">
              <a:avLst/>
            </a:prstTxWarp>
          </a:bodyPr>
          <a:lstStyle>
            <a:lvl1pPr defTabSz="923925">
              <a:defRPr sz="1200"/>
            </a:lvl1pPr>
          </a:lstStyle>
          <a:p>
            <a:endParaRPr lang="en-US"/>
          </a:p>
        </p:txBody>
      </p:sp>
      <p:sp>
        <p:nvSpPr>
          <p:cNvPr id="21511" name="Rectangle 7"/>
          <p:cNvSpPr>
            <a:spLocks noGrp="1" noChangeArrowheads="1"/>
          </p:cNvSpPr>
          <p:nvPr>
            <p:ph type="sldNum" sz="quarter" idx="5"/>
          </p:nvPr>
        </p:nvSpPr>
        <p:spPr bwMode="auto">
          <a:xfrm>
            <a:off x="3884613" y="8829675"/>
            <a:ext cx="2971800"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98" tIns="46150" rIns="92298" bIns="46150" numCol="1" anchor="b" anchorCtr="0" compatLnSpc="1">
            <a:prstTxWarp prst="textNoShape">
              <a:avLst/>
            </a:prstTxWarp>
          </a:bodyPr>
          <a:lstStyle>
            <a:lvl1pPr algn="r" defTabSz="923925">
              <a:defRPr sz="1200"/>
            </a:lvl1pPr>
          </a:lstStyle>
          <a:p>
            <a:fld id="{873C3DBC-BCDE-4EA4-AD3D-375FA269174D}" type="slidenum">
              <a:rPr lang="en-US"/>
              <a:pPr/>
              <a:t>‹N°›</a:t>
            </a:fld>
            <a:endParaRPr lang="en-US"/>
          </a:p>
        </p:txBody>
      </p:sp>
    </p:spTree>
    <p:extLst>
      <p:ext uri="{BB962C8B-B14F-4D97-AF65-F5344CB8AC3E}">
        <p14:creationId xmlns:p14="http://schemas.microsoft.com/office/powerpoint/2010/main" val="121585181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03C7C5-681C-4C22-A73C-6324DE92454A}" type="slidenum">
              <a:rPr lang="en-US"/>
              <a:pPr/>
              <a:t>13</a:t>
            </a:fld>
            <a:endParaRPr lang="en-US"/>
          </a:p>
        </p:txBody>
      </p:sp>
      <p:sp>
        <p:nvSpPr>
          <p:cNvPr id="125954" name="Rectangle 2"/>
          <p:cNvSpPr>
            <a:spLocks noRot="1" noChangeArrowheads="1" noTextEdit="1"/>
          </p:cNvSpPr>
          <p:nvPr>
            <p:ph type="sldImg"/>
          </p:nvPr>
        </p:nvSpPr>
        <p:spPr>
          <a:ln/>
        </p:spPr>
      </p:sp>
      <p:sp>
        <p:nvSpPr>
          <p:cNvPr id="125955" name="Rectangle 3"/>
          <p:cNvSpPr>
            <a:spLocks noGrp="1" noChangeArrowheads="1"/>
          </p:cNvSpPr>
          <p:nvPr>
            <p:ph type="body" idx="1"/>
          </p:nvPr>
        </p:nvSpPr>
        <p:spPr/>
        <p:txBody>
          <a:bodyP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CH"/>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CH"/>
          </a:p>
        </p:txBody>
      </p:sp>
      <p:sp>
        <p:nvSpPr>
          <p:cNvPr id="4" name="Espace réservé de la date 3"/>
          <p:cNvSpPr>
            <a:spLocks noGrp="1"/>
          </p:cNvSpPr>
          <p:nvPr>
            <p:ph type="dt" sz="half" idx="10"/>
          </p:nvPr>
        </p:nvSpPr>
        <p:spPr/>
        <p:txBody>
          <a:bodyPr/>
          <a:lstStyle>
            <a:lvl1pPr>
              <a:defRPr/>
            </a:lvl1pPr>
          </a:lstStyle>
          <a:p>
            <a:endParaRPr lang="en-US"/>
          </a:p>
        </p:txBody>
      </p:sp>
      <p:sp>
        <p:nvSpPr>
          <p:cNvPr id="5" name="Espace réservé du pied de page 4"/>
          <p:cNvSpPr>
            <a:spLocks noGrp="1"/>
          </p:cNvSpPr>
          <p:nvPr>
            <p:ph type="ftr" sz="quarter" idx="11"/>
          </p:nvPr>
        </p:nvSpPr>
        <p:spPr/>
        <p:txBody>
          <a:bodyPr/>
          <a:lstStyle>
            <a:lvl1pPr>
              <a:defRPr/>
            </a:lvl1pPr>
          </a:lstStyle>
          <a:p>
            <a:endParaRPr lang="en-US"/>
          </a:p>
        </p:txBody>
      </p:sp>
      <p:sp>
        <p:nvSpPr>
          <p:cNvPr id="6" name="Espace réservé du numéro de diapositive 5"/>
          <p:cNvSpPr>
            <a:spLocks noGrp="1"/>
          </p:cNvSpPr>
          <p:nvPr>
            <p:ph type="sldNum" sz="quarter" idx="12"/>
          </p:nvPr>
        </p:nvSpPr>
        <p:spPr/>
        <p:txBody>
          <a:bodyPr/>
          <a:lstStyle>
            <a:lvl1pPr>
              <a:defRPr/>
            </a:lvl1pPr>
          </a:lstStyle>
          <a:p>
            <a:fld id="{A2E9828C-32CA-497B-97A1-36784138B7B7}" type="slidenum">
              <a:rPr lang="en-US"/>
              <a:pPr/>
              <a:t>‹N°›</a:t>
            </a:fld>
            <a:endParaRPr lang="en-US"/>
          </a:p>
        </p:txBody>
      </p:sp>
    </p:spTree>
    <p:extLst>
      <p:ext uri="{BB962C8B-B14F-4D97-AF65-F5344CB8AC3E}">
        <p14:creationId xmlns:p14="http://schemas.microsoft.com/office/powerpoint/2010/main" val="2818245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H"/>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4" name="Espace réservé de la date 3"/>
          <p:cNvSpPr>
            <a:spLocks noGrp="1"/>
          </p:cNvSpPr>
          <p:nvPr>
            <p:ph type="dt" sz="half" idx="10"/>
          </p:nvPr>
        </p:nvSpPr>
        <p:spPr/>
        <p:txBody>
          <a:bodyPr/>
          <a:lstStyle>
            <a:lvl1pPr>
              <a:defRPr/>
            </a:lvl1pPr>
          </a:lstStyle>
          <a:p>
            <a:endParaRPr lang="en-US"/>
          </a:p>
        </p:txBody>
      </p:sp>
      <p:sp>
        <p:nvSpPr>
          <p:cNvPr id="5" name="Espace réservé du pied de page 4"/>
          <p:cNvSpPr>
            <a:spLocks noGrp="1"/>
          </p:cNvSpPr>
          <p:nvPr>
            <p:ph type="ftr" sz="quarter" idx="11"/>
          </p:nvPr>
        </p:nvSpPr>
        <p:spPr/>
        <p:txBody>
          <a:bodyPr/>
          <a:lstStyle>
            <a:lvl1pPr>
              <a:defRPr/>
            </a:lvl1pPr>
          </a:lstStyle>
          <a:p>
            <a:endParaRPr lang="en-US"/>
          </a:p>
        </p:txBody>
      </p:sp>
      <p:sp>
        <p:nvSpPr>
          <p:cNvPr id="6" name="Espace réservé du numéro de diapositive 5"/>
          <p:cNvSpPr>
            <a:spLocks noGrp="1"/>
          </p:cNvSpPr>
          <p:nvPr>
            <p:ph type="sldNum" sz="quarter" idx="12"/>
          </p:nvPr>
        </p:nvSpPr>
        <p:spPr/>
        <p:txBody>
          <a:bodyPr/>
          <a:lstStyle>
            <a:lvl1pPr>
              <a:defRPr/>
            </a:lvl1pPr>
          </a:lstStyle>
          <a:p>
            <a:fld id="{68BBB1EC-9AB2-4DB2-8A1F-3E3A06D8DB59}" type="slidenum">
              <a:rPr lang="en-US"/>
              <a:pPr/>
              <a:t>‹N°›</a:t>
            </a:fld>
            <a:endParaRPr lang="en-US"/>
          </a:p>
        </p:txBody>
      </p:sp>
    </p:spTree>
    <p:extLst>
      <p:ext uri="{BB962C8B-B14F-4D97-AF65-F5344CB8AC3E}">
        <p14:creationId xmlns:p14="http://schemas.microsoft.com/office/powerpoint/2010/main" val="461776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CH"/>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endParaRPr lang="en-US"/>
          </a:p>
        </p:txBody>
      </p:sp>
      <p:sp>
        <p:nvSpPr>
          <p:cNvPr id="5" name="Espace réservé du pied de page 4"/>
          <p:cNvSpPr>
            <a:spLocks noGrp="1"/>
          </p:cNvSpPr>
          <p:nvPr>
            <p:ph type="ftr" sz="quarter" idx="11"/>
          </p:nvPr>
        </p:nvSpPr>
        <p:spPr/>
        <p:txBody>
          <a:bodyPr/>
          <a:lstStyle>
            <a:lvl1pPr>
              <a:defRPr/>
            </a:lvl1pPr>
          </a:lstStyle>
          <a:p>
            <a:endParaRPr lang="en-US"/>
          </a:p>
        </p:txBody>
      </p:sp>
      <p:sp>
        <p:nvSpPr>
          <p:cNvPr id="6" name="Espace réservé du numéro de diapositive 5"/>
          <p:cNvSpPr>
            <a:spLocks noGrp="1"/>
          </p:cNvSpPr>
          <p:nvPr>
            <p:ph type="sldNum" sz="quarter" idx="12"/>
          </p:nvPr>
        </p:nvSpPr>
        <p:spPr/>
        <p:txBody>
          <a:bodyPr/>
          <a:lstStyle>
            <a:lvl1pPr>
              <a:defRPr/>
            </a:lvl1pPr>
          </a:lstStyle>
          <a:p>
            <a:fld id="{F763728A-581F-46D6-8F1A-76F66F2A613A}" type="slidenum">
              <a:rPr lang="en-US"/>
              <a:pPr/>
              <a:t>‹N°›</a:t>
            </a:fld>
            <a:endParaRPr lang="en-US"/>
          </a:p>
        </p:txBody>
      </p:sp>
    </p:spTree>
    <p:extLst>
      <p:ext uri="{BB962C8B-B14F-4D97-AF65-F5344CB8AC3E}">
        <p14:creationId xmlns:p14="http://schemas.microsoft.com/office/powerpoint/2010/main" val="510796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H"/>
          </a:p>
        </p:txBody>
      </p:sp>
      <p:sp>
        <p:nvSpPr>
          <p:cNvPr id="3" name="Espace réservé du contenu 2"/>
          <p:cNvSpPr>
            <a:spLocks noGrp="1"/>
          </p:cNvSpPr>
          <p:nvPr>
            <p:ph sz="half" idx="1"/>
          </p:nvPr>
        </p:nvSpPr>
        <p:spPr>
          <a:xfrm>
            <a:off x="457200" y="2255838"/>
            <a:ext cx="4038600" cy="355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4" name="Espace réservé du contenu 3"/>
          <p:cNvSpPr>
            <a:spLocks noGrp="1"/>
          </p:cNvSpPr>
          <p:nvPr>
            <p:ph sz="half" idx="2"/>
          </p:nvPr>
        </p:nvSpPr>
        <p:spPr>
          <a:xfrm>
            <a:off x="4648200" y="2255838"/>
            <a:ext cx="4038600" cy="355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5" name="Espace réservé de la date 4"/>
          <p:cNvSpPr>
            <a:spLocks noGrp="1"/>
          </p:cNvSpPr>
          <p:nvPr>
            <p:ph type="dt" sz="half" idx="10"/>
          </p:nvPr>
        </p:nvSpPr>
        <p:spPr/>
        <p:txBody>
          <a:bodyPr/>
          <a:lstStyle>
            <a:lvl1pPr>
              <a:defRPr/>
            </a:lvl1pPr>
          </a:lstStyle>
          <a:p>
            <a:endParaRPr lang="en-US"/>
          </a:p>
        </p:txBody>
      </p:sp>
      <p:sp>
        <p:nvSpPr>
          <p:cNvPr id="6" name="Espace réservé du pied de page 5"/>
          <p:cNvSpPr>
            <a:spLocks noGrp="1"/>
          </p:cNvSpPr>
          <p:nvPr>
            <p:ph type="ftr" sz="quarter" idx="11"/>
          </p:nvPr>
        </p:nvSpPr>
        <p:spPr/>
        <p:txBody>
          <a:bodyPr/>
          <a:lstStyle>
            <a:lvl1pPr>
              <a:defRPr/>
            </a:lvl1pPr>
          </a:lstStyle>
          <a:p>
            <a:endParaRPr lang="en-US"/>
          </a:p>
        </p:txBody>
      </p:sp>
      <p:sp>
        <p:nvSpPr>
          <p:cNvPr id="7" name="Espace réservé du numéro de diapositive 6"/>
          <p:cNvSpPr>
            <a:spLocks noGrp="1"/>
          </p:cNvSpPr>
          <p:nvPr>
            <p:ph type="sldNum" sz="quarter" idx="12"/>
          </p:nvPr>
        </p:nvSpPr>
        <p:spPr/>
        <p:txBody>
          <a:bodyPr/>
          <a:lstStyle>
            <a:lvl1pPr>
              <a:defRPr/>
            </a:lvl1pPr>
          </a:lstStyle>
          <a:p>
            <a:fld id="{424F99E1-3895-46A4-A36D-7B2AD0E99857}" type="slidenum">
              <a:rPr lang="en-US"/>
              <a:pPr/>
              <a:t>‹N°›</a:t>
            </a:fld>
            <a:endParaRPr lang="en-US"/>
          </a:p>
        </p:txBody>
      </p:sp>
    </p:spTree>
    <p:extLst>
      <p:ext uri="{BB962C8B-B14F-4D97-AF65-F5344CB8AC3E}">
        <p14:creationId xmlns:p14="http://schemas.microsoft.com/office/powerpoint/2010/main" val="2139707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CH"/>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7" name="Espace réservé de la date 6"/>
          <p:cNvSpPr>
            <a:spLocks noGrp="1"/>
          </p:cNvSpPr>
          <p:nvPr>
            <p:ph type="dt" sz="half" idx="10"/>
          </p:nvPr>
        </p:nvSpPr>
        <p:spPr/>
        <p:txBody>
          <a:bodyPr/>
          <a:lstStyle>
            <a:lvl1pPr>
              <a:defRPr/>
            </a:lvl1pPr>
          </a:lstStyle>
          <a:p>
            <a:endParaRPr lang="en-US"/>
          </a:p>
        </p:txBody>
      </p:sp>
      <p:sp>
        <p:nvSpPr>
          <p:cNvPr id="8" name="Espace réservé du pied de page 7"/>
          <p:cNvSpPr>
            <a:spLocks noGrp="1"/>
          </p:cNvSpPr>
          <p:nvPr>
            <p:ph type="ftr" sz="quarter" idx="11"/>
          </p:nvPr>
        </p:nvSpPr>
        <p:spPr/>
        <p:txBody>
          <a:bodyPr/>
          <a:lstStyle>
            <a:lvl1pPr>
              <a:defRPr/>
            </a:lvl1pPr>
          </a:lstStyle>
          <a:p>
            <a:endParaRPr lang="en-US"/>
          </a:p>
        </p:txBody>
      </p:sp>
      <p:sp>
        <p:nvSpPr>
          <p:cNvPr id="9" name="Espace réservé du numéro de diapositive 8"/>
          <p:cNvSpPr>
            <a:spLocks noGrp="1"/>
          </p:cNvSpPr>
          <p:nvPr>
            <p:ph type="sldNum" sz="quarter" idx="12"/>
          </p:nvPr>
        </p:nvSpPr>
        <p:spPr/>
        <p:txBody>
          <a:bodyPr/>
          <a:lstStyle>
            <a:lvl1pPr>
              <a:defRPr/>
            </a:lvl1pPr>
          </a:lstStyle>
          <a:p>
            <a:fld id="{CC501705-BBE4-46B2-B826-65352D381602}" type="slidenum">
              <a:rPr lang="en-US"/>
              <a:pPr/>
              <a:t>‹N°›</a:t>
            </a:fld>
            <a:endParaRPr lang="en-US"/>
          </a:p>
        </p:txBody>
      </p:sp>
    </p:spTree>
    <p:extLst>
      <p:ext uri="{BB962C8B-B14F-4D97-AF65-F5344CB8AC3E}">
        <p14:creationId xmlns:p14="http://schemas.microsoft.com/office/powerpoint/2010/main" val="1008328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H"/>
          </a:p>
        </p:txBody>
      </p:sp>
      <p:sp>
        <p:nvSpPr>
          <p:cNvPr id="3" name="Espace réservé de la date 2"/>
          <p:cNvSpPr>
            <a:spLocks noGrp="1"/>
          </p:cNvSpPr>
          <p:nvPr>
            <p:ph type="dt" sz="half" idx="10"/>
          </p:nvPr>
        </p:nvSpPr>
        <p:spPr/>
        <p:txBody>
          <a:bodyPr/>
          <a:lstStyle>
            <a:lvl1pPr>
              <a:defRPr/>
            </a:lvl1pPr>
          </a:lstStyle>
          <a:p>
            <a:endParaRPr lang="en-US"/>
          </a:p>
        </p:txBody>
      </p:sp>
      <p:sp>
        <p:nvSpPr>
          <p:cNvPr id="4" name="Espace réservé du pied de page 3"/>
          <p:cNvSpPr>
            <a:spLocks noGrp="1"/>
          </p:cNvSpPr>
          <p:nvPr>
            <p:ph type="ftr" sz="quarter" idx="11"/>
          </p:nvPr>
        </p:nvSpPr>
        <p:spPr/>
        <p:txBody>
          <a:bodyPr/>
          <a:lstStyle>
            <a:lvl1pPr>
              <a:defRPr/>
            </a:lvl1pPr>
          </a:lstStyle>
          <a:p>
            <a:endParaRPr lang="en-US"/>
          </a:p>
        </p:txBody>
      </p:sp>
      <p:sp>
        <p:nvSpPr>
          <p:cNvPr id="5" name="Espace réservé du numéro de diapositive 4"/>
          <p:cNvSpPr>
            <a:spLocks noGrp="1"/>
          </p:cNvSpPr>
          <p:nvPr>
            <p:ph type="sldNum" sz="quarter" idx="12"/>
          </p:nvPr>
        </p:nvSpPr>
        <p:spPr/>
        <p:txBody>
          <a:bodyPr/>
          <a:lstStyle>
            <a:lvl1pPr>
              <a:defRPr/>
            </a:lvl1pPr>
          </a:lstStyle>
          <a:p>
            <a:fld id="{F4D709B1-6649-4526-8A28-10A70FF9A1FD}" type="slidenum">
              <a:rPr lang="en-US"/>
              <a:pPr/>
              <a:t>‹N°›</a:t>
            </a:fld>
            <a:endParaRPr lang="en-US"/>
          </a:p>
        </p:txBody>
      </p:sp>
    </p:spTree>
    <p:extLst>
      <p:ext uri="{BB962C8B-B14F-4D97-AF65-F5344CB8AC3E}">
        <p14:creationId xmlns:p14="http://schemas.microsoft.com/office/powerpoint/2010/main" val="4020387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endParaRPr lang="en-US"/>
          </a:p>
        </p:txBody>
      </p:sp>
      <p:sp>
        <p:nvSpPr>
          <p:cNvPr id="3" name="Espace réservé du pied de page 2"/>
          <p:cNvSpPr>
            <a:spLocks noGrp="1"/>
          </p:cNvSpPr>
          <p:nvPr>
            <p:ph type="ftr" sz="quarter" idx="11"/>
          </p:nvPr>
        </p:nvSpPr>
        <p:spPr/>
        <p:txBody>
          <a:bodyPr/>
          <a:lstStyle>
            <a:lvl1pPr>
              <a:defRPr/>
            </a:lvl1pPr>
          </a:lstStyle>
          <a:p>
            <a:endParaRPr lang="en-US"/>
          </a:p>
        </p:txBody>
      </p:sp>
      <p:sp>
        <p:nvSpPr>
          <p:cNvPr id="4" name="Espace réservé du numéro de diapositive 3"/>
          <p:cNvSpPr>
            <a:spLocks noGrp="1"/>
          </p:cNvSpPr>
          <p:nvPr>
            <p:ph type="sldNum" sz="quarter" idx="12"/>
          </p:nvPr>
        </p:nvSpPr>
        <p:spPr/>
        <p:txBody>
          <a:bodyPr/>
          <a:lstStyle>
            <a:lvl1pPr>
              <a:defRPr/>
            </a:lvl1pPr>
          </a:lstStyle>
          <a:p>
            <a:fld id="{FE590D8C-ACD3-4C94-9AB2-34D347E87EBB}" type="slidenum">
              <a:rPr lang="en-US"/>
              <a:pPr/>
              <a:t>‹N°›</a:t>
            </a:fld>
            <a:endParaRPr lang="en-US"/>
          </a:p>
        </p:txBody>
      </p:sp>
    </p:spTree>
    <p:extLst>
      <p:ext uri="{BB962C8B-B14F-4D97-AF65-F5344CB8AC3E}">
        <p14:creationId xmlns:p14="http://schemas.microsoft.com/office/powerpoint/2010/main" val="3932836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CH"/>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en-US"/>
          </a:p>
        </p:txBody>
      </p:sp>
      <p:sp>
        <p:nvSpPr>
          <p:cNvPr id="6" name="Espace réservé du pied de page 5"/>
          <p:cNvSpPr>
            <a:spLocks noGrp="1"/>
          </p:cNvSpPr>
          <p:nvPr>
            <p:ph type="ftr" sz="quarter" idx="11"/>
          </p:nvPr>
        </p:nvSpPr>
        <p:spPr/>
        <p:txBody>
          <a:bodyPr/>
          <a:lstStyle>
            <a:lvl1pPr>
              <a:defRPr/>
            </a:lvl1pPr>
          </a:lstStyle>
          <a:p>
            <a:endParaRPr lang="en-US"/>
          </a:p>
        </p:txBody>
      </p:sp>
      <p:sp>
        <p:nvSpPr>
          <p:cNvPr id="7" name="Espace réservé du numéro de diapositive 6"/>
          <p:cNvSpPr>
            <a:spLocks noGrp="1"/>
          </p:cNvSpPr>
          <p:nvPr>
            <p:ph type="sldNum" sz="quarter" idx="12"/>
          </p:nvPr>
        </p:nvSpPr>
        <p:spPr/>
        <p:txBody>
          <a:bodyPr/>
          <a:lstStyle>
            <a:lvl1pPr>
              <a:defRPr/>
            </a:lvl1pPr>
          </a:lstStyle>
          <a:p>
            <a:fld id="{15BFE5ED-FD43-4074-98EE-1CABB5DE1487}" type="slidenum">
              <a:rPr lang="en-US"/>
              <a:pPr/>
              <a:t>‹N°›</a:t>
            </a:fld>
            <a:endParaRPr lang="en-US"/>
          </a:p>
        </p:txBody>
      </p:sp>
    </p:spTree>
    <p:extLst>
      <p:ext uri="{BB962C8B-B14F-4D97-AF65-F5344CB8AC3E}">
        <p14:creationId xmlns:p14="http://schemas.microsoft.com/office/powerpoint/2010/main" val="247738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CH"/>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H"/>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lvl1pPr>
              <a:defRPr/>
            </a:lvl1pPr>
          </a:lstStyle>
          <a:p>
            <a:endParaRPr lang="en-US"/>
          </a:p>
        </p:txBody>
      </p:sp>
      <p:sp>
        <p:nvSpPr>
          <p:cNvPr id="6" name="Espace réservé du pied de page 5"/>
          <p:cNvSpPr>
            <a:spLocks noGrp="1"/>
          </p:cNvSpPr>
          <p:nvPr>
            <p:ph type="ftr" sz="quarter" idx="11"/>
          </p:nvPr>
        </p:nvSpPr>
        <p:spPr/>
        <p:txBody>
          <a:bodyPr/>
          <a:lstStyle>
            <a:lvl1pPr>
              <a:defRPr/>
            </a:lvl1pPr>
          </a:lstStyle>
          <a:p>
            <a:endParaRPr lang="en-US"/>
          </a:p>
        </p:txBody>
      </p:sp>
      <p:sp>
        <p:nvSpPr>
          <p:cNvPr id="7" name="Espace réservé du numéro de diapositive 6"/>
          <p:cNvSpPr>
            <a:spLocks noGrp="1"/>
          </p:cNvSpPr>
          <p:nvPr>
            <p:ph type="sldNum" sz="quarter" idx="12"/>
          </p:nvPr>
        </p:nvSpPr>
        <p:spPr/>
        <p:txBody>
          <a:bodyPr/>
          <a:lstStyle>
            <a:lvl1pPr>
              <a:defRPr/>
            </a:lvl1pPr>
          </a:lstStyle>
          <a:p>
            <a:fld id="{81B673E9-48F2-4D20-BA94-11C4BB153449}" type="slidenum">
              <a:rPr lang="en-US"/>
              <a:pPr/>
              <a:t>‹N°›</a:t>
            </a:fld>
            <a:endParaRPr lang="en-US"/>
          </a:p>
        </p:txBody>
      </p:sp>
    </p:spTree>
    <p:extLst>
      <p:ext uri="{BB962C8B-B14F-4D97-AF65-F5344CB8AC3E}">
        <p14:creationId xmlns:p14="http://schemas.microsoft.com/office/powerpoint/2010/main" val="3691691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H"/>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4" name="Espace réservé de la date 3"/>
          <p:cNvSpPr>
            <a:spLocks noGrp="1"/>
          </p:cNvSpPr>
          <p:nvPr>
            <p:ph type="dt" sz="half" idx="10"/>
          </p:nvPr>
        </p:nvSpPr>
        <p:spPr/>
        <p:txBody>
          <a:bodyPr/>
          <a:lstStyle>
            <a:lvl1pPr>
              <a:defRPr/>
            </a:lvl1pPr>
          </a:lstStyle>
          <a:p>
            <a:endParaRPr lang="en-US"/>
          </a:p>
        </p:txBody>
      </p:sp>
      <p:sp>
        <p:nvSpPr>
          <p:cNvPr id="5" name="Espace réservé du pied de page 4"/>
          <p:cNvSpPr>
            <a:spLocks noGrp="1"/>
          </p:cNvSpPr>
          <p:nvPr>
            <p:ph type="ftr" sz="quarter" idx="11"/>
          </p:nvPr>
        </p:nvSpPr>
        <p:spPr/>
        <p:txBody>
          <a:bodyPr/>
          <a:lstStyle>
            <a:lvl1pPr>
              <a:defRPr/>
            </a:lvl1pPr>
          </a:lstStyle>
          <a:p>
            <a:endParaRPr lang="en-US"/>
          </a:p>
        </p:txBody>
      </p:sp>
      <p:sp>
        <p:nvSpPr>
          <p:cNvPr id="6" name="Espace réservé du numéro de diapositive 5"/>
          <p:cNvSpPr>
            <a:spLocks noGrp="1"/>
          </p:cNvSpPr>
          <p:nvPr>
            <p:ph type="sldNum" sz="quarter" idx="12"/>
          </p:nvPr>
        </p:nvSpPr>
        <p:spPr/>
        <p:txBody>
          <a:bodyPr/>
          <a:lstStyle>
            <a:lvl1pPr>
              <a:defRPr/>
            </a:lvl1pPr>
          </a:lstStyle>
          <a:p>
            <a:fld id="{FE0B1606-E913-47BE-811E-53122F36FE20}" type="slidenum">
              <a:rPr lang="en-US"/>
              <a:pPr/>
              <a:t>‹N°›</a:t>
            </a:fld>
            <a:endParaRPr lang="en-US"/>
          </a:p>
        </p:txBody>
      </p:sp>
    </p:spTree>
    <p:extLst>
      <p:ext uri="{BB962C8B-B14F-4D97-AF65-F5344CB8AC3E}">
        <p14:creationId xmlns:p14="http://schemas.microsoft.com/office/powerpoint/2010/main" val="4286778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235075"/>
            <a:ext cx="2057400" cy="4578350"/>
          </a:xfrm>
        </p:spPr>
        <p:txBody>
          <a:bodyPr vert="eaVert"/>
          <a:lstStyle/>
          <a:p>
            <a:r>
              <a:rPr lang="fr-FR" smtClean="0"/>
              <a:t>Modifiez le style du titre</a:t>
            </a:r>
            <a:endParaRPr lang="fr-CH"/>
          </a:p>
        </p:txBody>
      </p:sp>
      <p:sp>
        <p:nvSpPr>
          <p:cNvPr id="3" name="Espace réservé du texte vertical 2"/>
          <p:cNvSpPr>
            <a:spLocks noGrp="1"/>
          </p:cNvSpPr>
          <p:nvPr>
            <p:ph type="body" orient="vert" idx="1"/>
          </p:nvPr>
        </p:nvSpPr>
        <p:spPr>
          <a:xfrm>
            <a:off x="457200" y="1235075"/>
            <a:ext cx="6019800" cy="457835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4" name="Espace réservé de la date 3"/>
          <p:cNvSpPr>
            <a:spLocks noGrp="1"/>
          </p:cNvSpPr>
          <p:nvPr>
            <p:ph type="dt" sz="half" idx="10"/>
          </p:nvPr>
        </p:nvSpPr>
        <p:spPr/>
        <p:txBody>
          <a:bodyPr/>
          <a:lstStyle>
            <a:lvl1pPr>
              <a:defRPr/>
            </a:lvl1pPr>
          </a:lstStyle>
          <a:p>
            <a:endParaRPr lang="en-US"/>
          </a:p>
        </p:txBody>
      </p:sp>
      <p:sp>
        <p:nvSpPr>
          <p:cNvPr id="5" name="Espace réservé du pied de page 4"/>
          <p:cNvSpPr>
            <a:spLocks noGrp="1"/>
          </p:cNvSpPr>
          <p:nvPr>
            <p:ph type="ftr" sz="quarter" idx="11"/>
          </p:nvPr>
        </p:nvSpPr>
        <p:spPr/>
        <p:txBody>
          <a:bodyPr/>
          <a:lstStyle>
            <a:lvl1pPr>
              <a:defRPr/>
            </a:lvl1pPr>
          </a:lstStyle>
          <a:p>
            <a:endParaRPr lang="en-US"/>
          </a:p>
        </p:txBody>
      </p:sp>
      <p:sp>
        <p:nvSpPr>
          <p:cNvPr id="6" name="Espace réservé du numéro de diapositive 5"/>
          <p:cNvSpPr>
            <a:spLocks noGrp="1"/>
          </p:cNvSpPr>
          <p:nvPr>
            <p:ph type="sldNum" sz="quarter" idx="12"/>
          </p:nvPr>
        </p:nvSpPr>
        <p:spPr/>
        <p:txBody>
          <a:bodyPr/>
          <a:lstStyle>
            <a:lvl1pPr>
              <a:defRPr/>
            </a:lvl1pPr>
          </a:lstStyle>
          <a:p>
            <a:fld id="{C6635133-E29A-4375-B09E-9DC89CB7068D}" type="slidenum">
              <a:rPr lang="en-US"/>
              <a:pPr/>
              <a:t>‹N°›</a:t>
            </a:fld>
            <a:endParaRPr lang="en-US"/>
          </a:p>
        </p:txBody>
      </p:sp>
    </p:spTree>
    <p:extLst>
      <p:ext uri="{BB962C8B-B14F-4D97-AF65-F5344CB8AC3E}">
        <p14:creationId xmlns:p14="http://schemas.microsoft.com/office/powerpoint/2010/main" val="9727670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re et diagramme">
    <p:spTree>
      <p:nvGrpSpPr>
        <p:cNvPr id="1" name=""/>
        <p:cNvGrpSpPr/>
        <p:nvPr/>
      </p:nvGrpSpPr>
      <p:grpSpPr>
        <a:xfrm>
          <a:off x="0" y="0"/>
          <a:ext cx="0" cy="0"/>
          <a:chOff x="0" y="0"/>
          <a:chExt cx="0" cy="0"/>
        </a:xfrm>
      </p:grpSpPr>
      <p:sp>
        <p:nvSpPr>
          <p:cNvPr id="2" name="Titre 1"/>
          <p:cNvSpPr>
            <a:spLocks noGrp="1"/>
          </p:cNvSpPr>
          <p:nvPr>
            <p:ph type="title"/>
          </p:nvPr>
        </p:nvSpPr>
        <p:spPr>
          <a:xfrm>
            <a:off x="457200" y="1235075"/>
            <a:ext cx="8229600" cy="898525"/>
          </a:xfrm>
        </p:spPr>
        <p:txBody>
          <a:bodyPr/>
          <a:lstStyle/>
          <a:p>
            <a:r>
              <a:rPr lang="fr-FR" smtClean="0"/>
              <a:t>Modifiez le style du titre</a:t>
            </a:r>
            <a:endParaRPr lang="fr-CH"/>
          </a:p>
        </p:txBody>
      </p:sp>
      <p:sp>
        <p:nvSpPr>
          <p:cNvPr id="3" name="Espace réservé du graphique 2"/>
          <p:cNvSpPr>
            <a:spLocks noGrp="1"/>
          </p:cNvSpPr>
          <p:nvPr>
            <p:ph type="chart" idx="1"/>
          </p:nvPr>
        </p:nvSpPr>
        <p:spPr>
          <a:xfrm>
            <a:off x="457200" y="2255838"/>
            <a:ext cx="8229600" cy="3557587"/>
          </a:xfrm>
        </p:spPr>
        <p:txBody>
          <a:bodyPr/>
          <a:lstStyle/>
          <a:p>
            <a:endParaRPr lang="fr-CH"/>
          </a:p>
        </p:txBody>
      </p:sp>
      <p:sp>
        <p:nvSpPr>
          <p:cNvPr id="4" name="Espace réservé de la date 3"/>
          <p:cNvSpPr>
            <a:spLocks noGrp="1"/>
          </p:cNvSpPr>
          <p:nvPr>
            <p:ph type="dt" sz="half" idx="10"/>
          </p:nvPr>
        </p:nvSpPr>
        <p:spPr>
          <a:xfrm>
            <a:off x="457200" y="6245225"/>
            <a:ext cx="2133600" cy="476250"/>
          </a:xfrm>
        </p:spPr>
        <p:txBody>
          <a:bodyPr/>
          <a:lstStyle>
            <a:lvl1pPr>
              <a:defRPr/>
            </a:lvl1pPr>
          </a:lstStyle>
          <a:p>
            <a:endParaRPr lang="en-US"/>
          </a:p>
        </p:txBody>
      </p:sp>
      <p:sp>
        <p:nvSpPr>
          <p:cNvPr id="5" name="Espace réservé du pied de page 4"/>
          <p:cNvSpPr>
            <a:spLocks noGrp="1"/>
          </p:cNvSpPr>
          <p:nvPr>
            <p:ph type="ftr" sz="quarter" idx="11"/>
          </p:nvPr>
        </p:nvSpPr>
        <p:spPr>
          <a:xfrm>
            <a:off x="3124200" y="6245225"/>
            <a:ext cx="2895600" cy="476250"/>
          </a:xfrm>
        </p:spPr>
        <p:txBody>
          <a:bodyPr/>
          <a:lstStyle>
            <a:lvl1pPr>
              <a:defRPr/>
            </a:lvl1pPr>
          </a:lstStyle>
          <a:p>
            <a:endParaRPr lang="en-US"/>
          </a:p>
        </p:txBody>
      </p:sp>
      <p:sp>
        <p:nvSpPr>
          <p:cNvPr id="6" name="Espace réservé du numéro de diapositive 5"/>
          <p:cNvSpPr>
            <a:spLocks noGrp="1"/>
          </p:cNvSpPr>
          <p:nvPr>
            <p:ph type="sldNum" sz="quarter" idx="12"/>
          </p:nvPr>
        </p:nvSpPr>
        <p:spPr>
          <a:xfrm>
            <a:off x="6553200" y="6245225"/>
            <a:ext cx="2133600" cy="476250"/>
          </a:xfrm>
        </p:spPr>
        <p:txBody>
          <a:bodyPr/>
          <a:lstStyle>
            <a:lvl1pPr>
              <a:defRPr/>
            </a:lvl1pPr>
          </a:lstStyle>
          <a:p>
            <a:fld id="{BAB94577-F965-433B-B65D-C168257AB97A}" type="slidenum">
              <a:rPr lang="en-US"/>
              <a:pPr/>
              <a:t>‹N°›</a:t>
            </a:fld>
            <a:endParaRPr lang="en-US"/>
          </a:p>
        </p:txBody>
      </p:sp>
    </p:spTree>
    <p:extLst>
      <p:ext uri="{BB962C8B-B14F-4D97-AF65-F5344CB8AC3E}">
        <p14:creationId xmlns:p14="http://schemas.microsoft.com/office/powerpoint/2010/main" val="33047633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verTx" preserve="1">
  <p:cSld name="Titre et contenu sur texte">
    <p:spTree>
      <p:nvGrpSpPr>
        <p:cNvPr id="1" name=""/>
        <p:cNvGrpSpPr/>
        <p:nvPr/>
      </p:nvGrpSpPr>
      <p:grpSpPr>
        <a:xfrm>
          <a:off x="0" y="0"/>
          <a:ext cx="0" cy="0"/>
          <a:chOff x="0" y="0"/>
          <a:chExt cx="0" cy="0"/>
        </a:xfrm>
      </p:grpSpPr>
      <p:sp>
        <p:nvSpPr>
          <p:cNvPr id="2" name="Titre 1"/>
          <p:cNvSpPr>
            <a:spLocks noGrp="1"/>
          </p:cNvSpPr>
          <p:nvPr>
            <p:ph type="title"/>
          </p:nvPr>
        </p:nvSpPr>
        <p:spPr>
          <a:xfrm>
            <a:off x="457200" y="1235075"/>
            <a:ext cx="8229600" cy="898525"/>
          </a:xfrm>
        </p:spPr>
        <p:txBody>
          <a:bodyPr/>
          <a:lstStyle/>
          <a:p>
            <a:r>
              <a:rPr lang="fr-FR" smtClean="0"/>
              <a:t>Modifiez le style du titre</a:t>
            </a:r>
            <a:endParaRPr lang="fr-CH"/>
          </a:p>
        </p:txBody>
      </p:sp>
      <p:sp>
        <p:nvSpPr>
          <p:cNvPr id="3" name="Espace réservé du contenu 2"/>
          <p:cNvSpPr>
            <a:spLocks noGrp="1"/>
          </p:cNvSpPr>
          <p:nvPr>
            <p:ph sz="half" idx="1"/>
          </p:nvPr>
        </p:nvSpPr>
        <p:spPr>
          <a:xfrm>
            <a:off x="457200" y="2255838"/>
            <a:ext cx="8229600" cy="170180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4" name="Espace réservé du texte 3"/>
          <p:cNvSpPr>
            <a:spLocks noGrp="1"/>
          </p:cNvSpPr>
          <p:nvPr>
            <p:ph type="body" sz="half" idx="2"/>
          </p:nvPr>
        </p:nvSpPr>
        <p:spPr>
          <a:xfrm>
            <a:off x="457200" y="4110038"/>
            <a:ext cx="8229600" cy="1703387"/>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H"/>
          </a:p>
        </p:txBody>
      </p:sp>
      <p:sp>
        <p:nvSpPr>
          <p:cNvPr id="5" name="Espace réservé de la date 4"/>
          <p:cNvSpPr>
            <a:spLocks noGrp="1"/>
          </p:cNvSpPr>
          <p:nvPr>
            <p:ph type="dt" sz="half" idx="10"/>
          </p:nvPr>
        </p:nvSpPr>
        <p:spPr>
          <a:xfrm>
            <a:off x="457200" y="6245225"/>
            <a:ext cx="2133600" cy="476250"/>
          </a:xfrm>
        </p:spPr>
        <p:txBody>
          <a:bodyPr/>
          <a:lstStyle>
            <a:lvl1pPr>
              <a:defRPr/>
            </a:lvl1pPr>
          </a:lstStyle>
          <a:p>
            <a:endParaRPr lang="en-US"/>
          </a:p>
        </p:txBody>
      </p:sp>
      <p:sp>
        <p:nvSpPr>
          <p:cNvPr id="6" name="Espace réservé du pied de page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Espace réservé du numéro de diapositive 6"/>
          <p:cNvSpPr>
            <a:spLocks noGrp="1"/>
          </p:cNvSpPr>
          <p:nvPr>
            <p:ph type="sldNum" sz="quarter" idx="12"/>
          </p:nvPr>
        </p:nvSpPr>
        <p:spPr>
          <a:xfrm>
            <a:off x="6553200" y="6245225"/>
            <a:ext cx="2133600" cy="476250"/>
          </a:xfrm>
        </p:spPr>
        <p:txBody>
          <a:bodyPr/>
          <a:lstStyle>
            <a:lvl1pPr>
              <a:defRPr/>
            </a:lvl1pPr>
          </a:lstStyle>
          <a:p>
            <a:fld id="{E605ABDD-DED4-407A-9DFD-204D5C1E03B6}" type="slidenum">
              <a:rPr lang="en-US"/>
              <a:pPr/>
              <a:t>‹N°›</a:t>
            </a:fld>
            <a:endParaRPr lang="en-US"/>
          </a:p>
        </p:txBody>
      </p:sp>
    </p:spTree>
    <p:extLst>
      <p:ext uri="{BB962C8B-B14F-4D97-AF65-F5344CB8AC3E}">
        <p14:creationId xmlns:p14="http://schemas.microsoft.com/office/powerpoint/2010/main" val="3546193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oleObject" Target="../embeddings/oleObject1.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vmlDrawing" Target="../drawings/vmlDrawing1.v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BEBEBE"/>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1235075"/>
            <a:ext cx="8229600" cy="89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2255838"/>
            <a:ext cx="8229600" cy="3557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31490406-D1A7-42FA-BDB9-544C101D401E}" type="slidenum">
              <a:rPr lang="en-US"/>
              <a:pPr/>
              <a:t>‹N°›</a:t>
            </a:fld>
            <a:endParaRPr lang="en-US"/>
          </a:p>
        </p:txBody>
      </p:sp>
      <p:graphicFrame>
        <p:nvGraphicFramePr>
          <p:cNvPr id="1034" name="Object 10"/>
          <p:cNvGraphicFramePr>
            <a:graphicFrameLocks noChangeAspect="1"/>
          </p:cNvGraphicFramePr>
          <p:nvPr/>
        </p:nvGraphicFramePr>
        <p:xfrm>
          <a:off x="0" y="0"/>
          <a:ext cx="9140825" cy="1035050"/>
        </p:xfrm>
        <a:graphic>
          <a:graphicData uri="http://schemas.openxmlformats.org/presentationml/2006/ole">
            <mc:AlternateContent xmlns:mc="http://schemas.openxmlformats.org/markup-compatibility/2006">
              <mc:Choice xmlns:v="urn:schemas-microsoft-com:vml" Requires="v">
                <p:oleObj spid="_x0000_s1035" name="Image" r:id="rId16" imgW="10061468" imgH="1139761" progId="Photoshop.Image.11">
                  <p:embed/>
                </p:oleObj>
              </mc:Choice>
              <mc:Fallback>
                <p:oleObj name="Image" r:id="rId16" imgW="10061468" imgH="1139761" progId="Photoshop.Image.11">
                  <p:embed/>
                  <p:pic>
                    <p:nvPicPr>
                      <p:cNvPr id="0" name="Object 10"/>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0"/>
                        <a:ext cx="9140825" cy="103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1.png"/><Relationship Id="rId5" Type="http://schemas.openxmlformats.org/officeDocument/2006/relationships/oleObject" Target="../embeddings/oleObject3.bin"/><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epi.org/publications/entry/bp260/"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11.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endParaRPr lang="fr-FR"/>
          </a:p>
        </p:txBody>
      </p:sp>
      <p:sp>
        <p:nvSpPr>
          <p:cNvPr id="2055" name="Rectangle 7"/>
          <p:cNvSpPr>
            <a:spLocks noChangeArrowheads="1"/>
          </p:cNvSpPr>
          <p:nvPr/>
        </p:nvSpPr>
        <p:spPr bwMode="auto">
          <a:xfrm>
            <a:off x="0" y="0"/>
            <a:ext cx="9144000" cy="6858000"/>
          </a:xfrm>
          <a:prstGeom prst="rect">
            <a:avLst/>
          </a:prstGeom>
          <a:gradFill rotWithShape="1">
            <a:gsLst>
              <a:gs pos="0">
                <a:srgbClr val="CFCFCF"/>
              </a:gs>
              <a:gs pos="50000">
                <a:srgbClr val="4C4C4C"/>
              </a:gs>
              <a:gs pos="100000">
                <a:srgbClr val="CFCFCF"/>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2051" name="Rectangle 3"/>
          <p:cNvSpPr>
            <a:spLocks noGrp="1" noChangeArrowheads="1"/>
          </p:cNvSpPr>
          <p:nvPr>
            <p:ph type="subTitle" idx="1"/>
          </p:nvPr>
        </p:nvSpPr>
        <p:spPr>
          <a:xfrm>
            <a:off x="533400" y="3505200"/>
            <a:ext cx="8153400" cy="3048000"/>
          </a:xfrm>
        </p:spPr>
        <p:txBody>
          <a:bodyPr/>
          <a:lstStyle/>
          <a:p>
            <a:pPr>
              <a:lnSpc>
                <a:spcPct val="80000"/>
              </a:lnSpc>
            </a:pPr>
            <a:r>
              <a:rPr lang="en-US" sz="1800" b="1"/>
              <a:t>Trade Patterns and Global Value Chains in East Asia: From Trade in Goods to Trade in Tasks</a:t>
            </a:r>
          </a:p>
          <a:p>
            <a:pPr>
              <a:lnSpc>
                <a:spcPct val="80000"/>
              </a:lnSpc>
            </a:pPr>
            <a:r>
              <a:rPr lang="en-US" sz="1800" b="1"/>
              <a:t>June 6, 2011</a:t>
            </a:r>
          </a:p>
          <a:p>
            <a:pPr>
              <a:lnSpc>
                <a:spcPct val="80000"/>
              </a:lnSpc>
            </a:pPr>
            <a:r>
              <a:rPr lang="en-US" sz="1600" b="1"/>
              <a:t>WTO, Geneva</a:t>
            </a:r>
          </a:p>
          <a:p>
            <a:pPr>
              <a:lnSpc>
                <a:spcPct val="80000"/>
              </a:lnSpc>
            </a:pPr>
            <a:endParaRPr lang="en-US" sz="1600" b="1"/>
          </a:p>
          <a:p>
            <a:pPr>
              <a:lnSpc>
                <a:spcPct val="80000"/>
              </a:lnSpc>
            </a:pPr>
            <a:r>
              <a:rPr lang="en-US" sz="1600" b="1"/>
              <a:t>Dr. Robert Koopman</a:t>
            </a:r>
          </a:p>
          <a:p>
            <a:pPr>
              <a:lnSpc>
                <a:spcPct val="80000"/>
              </a:lnSpc>
            </a:pPr>
            <a:r>
              <a:rPr lang="en-US" sz="1600" b="1"/>
              <a:t>Chief Economist</a:t>
            </a:r>
          </a:p>
          <a:p>
            <a:pPr>
              <a:lnSpc>
                <a:spcPct val="80000"/>
              </a:lnSpc>
            </a:pPr>
            <a:r>
              <a:rPr lang="en-US" sz="1600" b="1"/>
              <a:t>U.S. International Trade Commission</a:t>
            </a:r>
          </a:p>
          <a:p>
            <a:pPr>
              <a:lnSpc>
                <a:spcPct val="80000"/>
              </a:lnSpc>
            </a:pPr>
            <a:endParaRPr lang="en-US" sz="1600"/>
          </a:p>
          <a:p>
            <a:pPr>
              <a:lnSpc>
                <a:spcPct val="80000"/>
              </a:lnSpc>
              <a:spcBef>
                <a:spcPct val="50000"/>
              </a:spcBef>
            </a:pPr>
            <a:r>
              <a:rPr lang="en-US" sz="1800" b="1"/>
              <a:t>The views expressed are those of the author and may not represent the views of the USITC or its Commissioners.</a:t>
            </a:r>
          </a:p>
          <a:p>
            <a:pPr>
              <a:lnSpc>
                <a:spcPct val="80000"/>
              </a:lnSpc>
            </a:pPr>
            <a:endParaRPr lang="en-US" sz="1800" b="1"/>
          </a:p>
        </p:txBody>
      </p:sp>
      <p:sp>
        <p:nvSpPr>
          <p:cNvPr id="2056" name="Rectangle 8"/>
          <p:cNvSpPr>
            <a:spLocks noChangeArrowheads="1"/>
          </p:cNvSpPr>
          <p:nvPr/>
        </p:nvSpPr>
        <p:spPr bwMode="auto">
          <a:xfrm>
            <a:off x="1371600" y="5181600"/>
            <a:ext cx="64008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fr-FR" sz="2400">
              <a:solidFill>
                <a:schemeClr val="bg1"/>
              </a:solidFill>
            </a:endParaRPr>
          </a:p>
        </p:txBody>
      </p:sp>
      <p:graphicFrame>
        <p:nvGraphicFramePr>
          <p:cNvPr id="2059" name="Object 11"/>
          <p:cNvGraphicFramePr>
            <a:graphicFrameLocks noChangeAspect="1"/>
          </p:cNvGraphicFramePr>
          <p:nvPr/>
        </p:nvGraphicFramePr>
        <p:xfrm>
          <a:off x="1588" y="1295400"/>
          <a:ext cx="9142412" cy="2108200"/>
        </p:xfrm>
        <a:graphic>
          <a:graphicData uri="http://schemas.openxmlformats.org/presentationml/2006/ole">
            <mc:AlternateContent xmlns:mc="http://schemas.openxmlformats.org/markup-compatibility/2006">
              <mc:Choice xmlns:v="urn:schemas-microsoft-com:vml" Requires="v">
                <p:oleObj spid="_x0000_s2061" name="Image" r:id="rId3" imgW="9142857" imgH="2107937" progId="Photoshop.Image.11">
                  <p:embed/>
                </p:oleObj>
              </mc:Choice>
              <mc:Fallback>
                <p:oleObj name="Image" r:id="rId3" imgW="9142857" imgH="2107937" progId="Photoshop.Image.11">
                  <p:embed/>
                  <p:pic>
                    <p:nvPicPr>
                      <p:cNvPr id="0"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8" y="1295400"/>
                        <a:ext cx="9142412" cy="210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060" name="Object 12"/>
          <p:cNvGraphicFramePr>
            <a:graphicFrameLocks noChangeAspect="1"/>
          </p:cNvGraphicFramePr>
          <p:nvPr/>
        </p:nvGraphicFramePr>
        <p:xfrm>
          <a:off x="0" y="1828800"/>
          <a:ext cx="9140825" cy="1035050"/>
        </p:xfrm>
        <a:graphic>
          <a:graphicData uri="http://schemas.openxmlformats.org/presentationml/2006/ole">
            <mc:AlternateContent xmlns:mc="http://schemas.openxmlformats.org/markup-compatibility/2006">
              <mc:Choice xmlns:v="urn:schemas-microsoft-com:vml" Requires="v">
                <p:oleObj spid="_x0000_s2062" name="Image" r:id="rId5" imgW="10061468" imgH="1139761" progId="Photoshop.Image.11">
                  <p:embed/>
                </p:oleObj>
              </mc:Choice>
              <mc:Fallback>
                <p:oleObj name="Image" r:id="rId5" imgW="10061468" imgH="1139761" progId="Photoshop.Image.11">
                  <p:embed/>
                  <p:pic>
                    <p:nvPicPr>
                      <p:cNvPr id="0" name="Object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828800"/>
                        <a:ext cx="9140825" cy="103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5"/>
          <p:cNvSpPr>
            <a:spLocks noGrp="1"/>
          </p:cNvSpPr>
          <p:nvPr>
            <p:ph type="sldNum" sz="quarter" idx="12"/>
          </p:nvPr>
        </p:nvSpPr>
        <p:spPr/>
        <p:txBody>
          <a:bodyPr/>
          <a:lstStyle/>
          <a:p>
            <a:fld id="{42B9C77E-AA34-4E5A-B549-195538B21E60}" type="slidenum">
              <a:rPr lang="en-US"/>
              <a:pPr/>
              <a:t>2</a:t>
            </a:fld>
            <a:endParaRPr lang="en-US"/>
          </a:p>
        </p:txBody>
      </p:sp>
      <p:sp>
        <p:nvSpPr>
          <p:cNvPr id="157698" name="Rectangle 2"/>
          <p:cNvSpPr>
            <a:spLocks noGrp="1" noChangeArrowheads="1"/>
          </p:cNvSpPr>
          <p:nvPr>
            <p:ph type="title"/>
          </p:nvPr>
        </p:nvSpPr>
        <p:spPr/>
        <p:txBody>
          <a:bodyPr/>
          <a:lstStyle/>
          <a:p>
            <a:endParaRPr lang="fr-FR"/>
          </a:p>
        </p:txBody>
      </p:sp>
      <p:sp>
        <p:nvSpPr>
          <p:cNvPr id="157699" name="Rectangle 3"/>
          <p:cNvSpPr>
            <a:spLocks noGrp="1" noChangeArrowheads="1"/>
          </p:cNvSpPr>
          <p:nvPr>
            <p:ph type="body" idx="1"/>
          </p:nvPr>
        </p:nvSpPr>
        <p:spPr/>
        <p:txBody>
          <a:bodyPr/>
          <a:lstStyle/>
          <a:p>
            <a:pPr>
              <a:lnSpc>
                <a:spcPct val="90000"/>
              </a:lnSpc>
            </a:pPr>
            <a:r>
              <a:rPr lang="en-US" sz="2400"/>
              <a:t>I would like to thank Mr. Escaith, President Shiraishi, and Director General Lamy, for the opportunity to comment on this joint WTO/IDE JETRO publication, and to participate in the discussion of the paper with </a:t>
            </a:r>
            <a:r>
              <a:rPr lang="en-GB" sz="2400"/>
              <a:t>Mr.  Nakatomi, President of JETRO</a:t>
            </a:r>
            <a:r>
              <a:rPr lang="en-US" sz="2400"/>
              <a:t>  </a:t>
            </a:r>
          </a:p>
          <a:p>
            <a:pPr>
              <a:lnSpc>
                <a:spcPct val="90000"/>
              </a:lnSpc>
            </a:pPr>
            <a:r>
              <a:rPr lang="en-US" sz="2400"/>
              <a:t>I congratulate them, and their teams for this very valuable contribution to improving our understanding of trade and its various impacts on economies around the globe.</a:t>
            </a:r>
          </a:p>
          <a:p>
            <a:pPr>
              <a:lnSpc>
                <a:spcPct val="90000"/>
              </a:lnSpc>
            </a:pPr>
            <a:r>
              <a:rPr lang="en-US" sz="240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5"/>
          <p:cNvSpPr>
            <a:spLocks noGrp="1"/>
          </p:cNvSpPr>
          <p:nvPr>
            <p:ph type="sldNum" sz="quarter" idx="12"/>
          </p:nvPr>
        </p:nvSpPr>
        <p:spPr/>
        <p:txBody>
          <a:bodyPr/>
          <a:lstStyle/>
          <a:p>
            <a:fld id="{253BF441-32E8-4FAF-AA32-5E09710B9623}" type="slidenum">
              <a:rPr lang="en-US"/>
              <a:pPr/>
              <a:t>3</a:t>
            </a:fld>
            <a:endParaRPr lang="en-US"/>
          </a:p>
        </p:txBody>
      </p:sp>
      <p:sp>
        <p:nvSpPr>
          <p:cNvPr id="158722" name="Rectangle 2"/>
          <p:cNvSpPr>
            <a:spLocks noGrp="1" noChangeArrowheads="1"/>
          </p:cNvSpPr>
          <p:nvPr>
            <p:ph type="title"/>
          </p:nvPr>
        </p:nvSpPr>
        <p:spPr/>
        <p:txBody>
          <a:bodyPr/>
          <a:lstStyle/>
          <a:p>
            <a:endParaRPr lang="fr-FR"/>
          </a:p>
        </p:txBody>
      </p:sp>
      <p:sp>
        <p:nvSpPr>
          <p:cNvPr id="158723" name="Rectangle 3"/>
          <p:cNvSpPr>
            <a:spLocks noGrp="1" noChangeArrowheads="1"/>
          </p:cNvSpPr>
          <p:nvPr>
            <p:ph type="body" idx="1"/>
          </p:nvPr>
        </p:nvSpPr>
        <p:spPr>
          <a:xfrm>
            <a:off x="457200" y="1676400"/>
            <a:ext cx="8229600" cy="4800600"/>
          </a:xfrm>
        </p:spPr>
        <p:txBody>
          <a:bodyPr/>
          <a:lstStyle/>
          <a:p>
            <a:pPr>
              <a:lnSpc>
                <a:spcPct val="80000"/>
              </a:lnSpc>
            </a:pPr>
            <a:r>
              <a:rPr lang="en-US" sz="2000"/>
              <a:t>This is a clear, comprehensive, thorough, and insightful publication that will help inform policymakers, researchers, and business leaders about an important aspect of changing global commerce.  </a:t>
            </a:r>
          </a:p>
          <a:p>
            <a:pPr>
              <a:lnSpc>
                <a:spcPct val="80000"/>
              </a:lnSpc>
            </a:pPr>
            <a:r>
              <a:rPr lang="en-US" sz="2000"/>
              <a:t>This is an important topic and as we learn more could help change how we discuss trade and its economic impacts, from standard data reporting to economic models and theories.</a:t>
            </a:r>
          </a:p>
          <a:p>
            <a:pPr>
              <a:lnSpc>
                <a:spcPct val="80000"/>
              </a:lnSpc>
            </a:pPr>
            <a:r>
              <a:rPr lang="en-US" sz="2000"/>
              <a:t>The publication provides a brief summary of the global supply chain literature and helps “connect the dots” to infrastructure services, tariff policies, FDI, and some insights on employment.</a:t>
            </a:r>
          </a:p>
          <a:p>
            <a:pPr>
              <a:lnSpc>
                <a:spcPct val="80000"/>
              </a:lnSpc>
            </a:pPr>
            <a:r>
              <a:rPr lang="en-US" sz="2000"/>
              <a:t>It then goes deeper in an interesting and in depth exploration of the evolution of the Asia-US supply chains.</a:t>
            </a:r>
          </a:p>
          <a:p>
            <a:pPr>
              <a:lnSpc>
                <a:spcPct val="80000"/>
              </a:lnSpc>
            </a:pPr>
            <a:r>
              <a:rPr lang="en-US" sz="2000"/>
              <a:t>In chapter 9 it introduces efforts to more fully measure and describe trade in a manner more consistent with how economists and policy makers normally think of measuring economic activity  - in value added terms.  This is an area where my colleagues and I have tried to make some contributions in recent years.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5"/>
          <p:cNvSpPr>
            <a:spLocks noGrp="1"/>
          </p:cNvSpPr>
          <p:nvPr>
            <p:ph type="sldNum" sz="quarter" idx="12"/>
          </p:nvPr>
        </p:nvSpPr>
        <p:spPr/>
        <p:txBody>
          <a:bodyPr/>
          <a:lstStyle/>
          <a:p>
            <a:fld id="{55113610-9811-484C-ABC9-BF868C9521A3}" type="slidenum">
              <a:rPr lang="en-US"/>
              <a:pPr/>
              <a:t>4</a:t>
            </a:fld>
            <a:endParaRPr lang="en-US"/>
          </a:p>
        </p:txBody>
      </p:sp>
      <p:sp>
        <p:nvSpPr>
          <p:cNvPr id="161794" name="Rectangle 2"/>
          <p:cNvSpPr>
            <a:spLocks noGrp="1" noChangeArrowheads="1"/>
          </p:cNvSpPr>
          <p:nvPr>
            <p:ph type="title"/>
          </p:nvPr>
        </p:nvSpPr>
        <p:spPr/>
        <p:txBody>
          <a:bodyPr/>
          <a:lstStyle/>
          <a:p>
            <a:r>
              <a:rPr lang="en-US" sz="3200"/>
              <a:t>Why does this issue matter so much?</a:t>
            </a:r>
          </a:p>
        </p:txBody>
      </p:sp>
      <p:sp>
        <p:nvSpPr>
          <p:cNvPr id="161795" name="Rectangle 3"/>
          <p:cNvSpPr>
            <a:spLocks noGrp="1" noChangeArrowheads="1"/>
          </p:cNvSpPr>
          <p:nvPr>
            <p:ph type="body" idx="1"/>
          </p:nvPr>
        </p:nvSpPr>
        <p:spPr>
          <a:xfrm>
            <a:off x="457200" y="1981200"/>
            <a:ext cx="8229600" cy="4876800"/>
          </a:xfrm>
        </p:spPr>
        <p:txBody>
          <a:bodyPr/>
          <a:lstStyle/>
          <a:p>
            <a:pPr>
              <a:lnSpc>
                <a:spcPct val="80000"/>
              </a:lnSpc>
            </a:pPr>
            <a:r>
              <a:rPr lang="en-US" sz="1600"/>
              <a:t>From a US perspective the debate over the impact of trade on the domestic economy is often clouded with “convenient facts” crowding out deeper understanding.</a:t>
            </a:r>
          </a:p>
          <a:p>
            <a:pPr>
              <a:lnSpc>
                <a:spcPct val="80000"/>
              </a:lnSpc>
            </a:pPr>
            <a:r>
              <a:rPr lang="en-US" sz="1600"/>
              <a:t>One role of the USITC is to provide unbiased, objective insights about US trade and the economy to help inform trade policy makers.  Importantly we do not make or are officially play a part in specific policy development.</a:t>
            </a:r>
          </a:p>
          <a:p>
            <a:pPr>
              <a:lnSpc>
                <a:spcPct val="80000"/>
              </a:lnSpc>
            </a:pPr>
            <a:r>
              <a:rPr lang="en-US" sz="1600"/>
              <a:t>Much policy debate has focused on:</a:t>
            </a:r>
          </a:p>
          <a:p>
            <a:pPr lvl="1">
              <a:lnSpc>
                <a:spcPct val="80000"/>
              </a:lnSpc>
            </a:pPr>
            <a:r>
              <a:rPr lang="en-US" sz="1400"/>
              <a:t>Growth in US imports.</a:t>
            </a:r>
          </a:p>
          <a:p>
            <a:pPr lvl="1">
              <a:lnSpc>
                <a:spcPct val="80000"/>
              </a:lnSpc>
            </a:pPr>
            <a:r>
              <a:rPr lang="en-US" sz="1400"/>
              <a:t>Exports as a driver of economic growth – and by extension imports as a drag on economic growth.</a:t>
            </a:r>
          </a:p>
          <a:p>
            <a:pPr lvl="1">
              <a:lnSpc>
                <a:spcPct val="80000"/>
              </a:lnSpc>
            </a:pPr>
            <a:r>
              <a:rPr lang="en-US" sz="1400"/>
              <a:t>China, and other Asian currencies values vis a vis the dollar and US employment and current account deficits.</a:t>
            </a:r>
          </a:p>
          <a:p>
            <a:pPr lvl="1">
              <a:lnSpc>
                <a:spcPct val="80000"/>
              </a:lnSpc>
            </a:pPr>
            <a:r>
              <a:rPr lang="en-US" sz="1400"/>
              <a:t>The trade debate in Washington right now is very focused on jobs.</a:t>
            </a:r>
          </a:p>
          <a:p>
            <a:pPr lvl="2">
              <a:lnSpc>
                <a:spcPct val="80000"/>
              </a:lnSpc>
            </a:pPr>
            <a:r>
              <a:rPr lang="en-US" sz="1200" b="1"/>
              <a:t>From Public Citizen “China Trade Deficit Toll: 2.4 Million Jobs-</a:t>
            </a:r>
            <a:r>
              <a:rPr lang="en-US" sz="1200"/>
              <a:t>Robert Scott of the Economic Policy Institute (EPI) just came out with a </a:t>
            </a:r>
            <a:r>
              <a:rPr lang="en-US" sz="1200">
                <a:hlinkClick r:id="rId2"/>
              </a:rPr>
              <a:t>terrific new study</a:t>
            </a:r>
            <a:r>
              <a:rPr lang="en-US" sz="1200"/>
              <a:t> on the job losses that the U.S. economy has suffered because of the sky-high deficit with China.  It estimates that the rise in the deficit with China since it entered the WTO (2001) has displaced 2.4 million jobs.  Between December 2007 (when the recession began) and February 2010, the U.S. economy lost 8.4 million jobs.  This means that if our deficit with China reverted back to its level in 2001 instead of being at its current level, the U.S. economy could generate about one-fourth of the jobs that it lost during the Great Recession.”</a:t>
            </a:r>
          </a:p>
          <a:p>
            <a:pPr lvl="2">
              <a:lnSpc>
                <a:spcPct val="80000"/>
              </a:lnSpc>
            </a:pPr>
            <a:r>
              <a:rPr lang="en-US" sz="1200"/>
              <a:t>Similar arguments are made about KORUS – including tariff cuts and ROO, NAFTA, etc.</a:t>
            </a:r>
          </a:p>
          <a:p>
            <a:pPr lvl="2">
              <a:lnSpc>
                <a:spcPct val="80000"/>
              </a:lnSpc>
            </a:pPr>
            <a:endParaRPr lang="en-US" sz="1200"/>
          </a:p>
          <a:p>
            <a:pPr>
              <a:lnSpc>
                <a:spcPct val="80000"/>
              </a:lnSpc>
            </a:pPr>
            <a:r>
              <a:rPr lang="en-US" sz="1600"/>
              <a:t>The WTO, IDE-JETRO study adds real, valuable, thoughtful data insights to this kind of discussion.</a:t>
            </a:r>
          </a:p>
          <a:p>
            <a:pPr lvl="1">
              <a:lnSpc>
                <a:spcPct val="80000"/>
              </a:lnSpc>
            </a:pPr>
            <a:endParaRPr lang="en-US" sz="1400"/>
          </a:p>
          <a:p>
            <a:pPr lvl="1">
              <a:lnSpc>
                <a:spcPct val="80000"/>
              </a:lnSpc>
            </a:pPr>
            <a:endParaRPr lang="en-US" sz="1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5"/>
          <p:cNvSpPr>
            <a:spLocks noGrp="1"/>
          </p:cNvSpPr>
          <p:nvPr>
            <p:ph type="sldNum" sz="quarter" idx="12"/>
          </p:nvPr>
        </p:nvSpPr>
        <p:spPr/>
        <p:txBody>
          <a:bodyPr/>
          <a:lstStyle/>
          <a:p>
            <a:fld id="{BC2EECE0-2C2F-495C-8470-EBCD7180D196}" type="slidenum">
              <a:rPr lang="en-US"/>
              <a:pPr/>
              <a:t>5</a:t>
            </a:fld>
            <a:endParaRPr lang="en-US"/>
          </a:p>
        </p:txBody>
      </p:sp>
      <p:pic>
        <p:nvPicPr>
          <p:cNvPr id="129026" name="Picture 2"/>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1933575"/>
            <a:ext cx="9144000" cy="4200525"/>
          </a:xfrm>
          <a:noFill/>
          <a:ln/>
        </p:spPr>
      </p:pic>
      <p:sp>
        <p:nvSpPr>
          <p:cNvPr id="129030" name="Text Box 6"/>
          <p:cNvSpPr txBox="1">
            <a:spLocks noChangeArrowheads="1"/>
          </p:cNvSpPr>
          <p:nvPr/>
        </p:nvSpPr>
        <p:spPr bwMode="auto">
          <a:xfrm>
            <a:off x="990600" y="1143000"/>
            <a:ext cx="708660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A traditional presentation of U.S. non oil imports from the World, 1989-2009 </a:t>
            </a:r>
          </a:p>
          <a:p>
            <a:pPr>
              <a:spcBef>
                <a:spcPct val="50000"/>
              </a:spcBef>
            </a:pPr>
            <a:r>
              <a:rPr lang="en-US"/>
              <a:t>Fast growth, changing composition - role of macro environment?</a:t>
            </a:r>
          </a:p>
        </p:txBody>
      </p:sp>
      <p:sp>
        <p:nvSpPr>
          <p:cNvPr id="129031" name="AutoShape 7"/>
          <p:cNvSpPr>
            <a:spLocks noChangeArrowheads="1"/>
          </p:cNvSpPr>
          <p:nvPr/>
        </p:nvSpPr>
        <p:spPr bwMode="auto">
          <a:xfrm>
            <a:off x="5181600" y="3505200"/>
            <a:ext cx="457200" cy="457200"/>
          </a:xfrm>
          <a:prstGeom prst="star4">
            <a:avLst>
              <a:gd name="adj" fmla="val 12500"/>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29032" name="AutoShape 8"/>
          <p:cNvSpPr>
            <a:spLocks noChangeArrowheads="1"/>
          </p:cNvSpPr>
          <p:nvPr/>
        </p:nvSpPr>
        <p:spPr bwMode="auto">
          <a:xfrm>
            <a:off x="8229600" y="2362200"/>
            <a:ext cx="457200" cy="457200"/>
          </a:xfrm>
          <a:prstGeom prst="star4">
            <a:avLst>
              <a:gd name="adj" fmla="val 12500"/>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29033" name="AutoShape 9"/>
          <p:cNvSpPr>
            <a:spLocks noChangeArrowheads="1"/>
          </p:cNvSpPr>
          <p:nvPr/>
        </p:nvSpPr>
        <p:spPr bwMode="auto">
          <a:xfrm>
            <a:off x="1066800" y="4419600"/>
            <a:ext cx="457200" cy="457200"/>
          </a:xfrm>
          <a:prstGeom prst="star4">
            <a:avLst>
              <a:gd name="adj" fmla="val 12500"/>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ce réservé du numéro de diapositive 5"/>
          <p:cNvSpPr>
            <a:spLocks noGrp="1"/>
          </p:cNvSpPr>
          <p:nvPr>
            <p:ph type="sldNum" sz="quarter" idx="12"/>
          </p:nvPr>
        </p:nvSpPr>
        <p:spPr/>
        <p:txBody>
          <a:bodyPr/>
          <a:lstStyle/>
          <a:p>
            <a:fld id="{831FD031-A153-4C17-B56E-EE442BA2E7CD}" type="slidenum">
              <a:rPr lang="en-US"/>
              <a:pPr/>
              <a:t>6</a:t>
            </a:fld>
            <a:endParaRPr lang="en-US"/>
          </a:p>
        </p:txBody>
      </p:sp>
      <p:pic>
        <p:nvPicPr>
          <p:cNvPr id="130050" name="Picture 2"/>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1981200"/>
            <a:ext cx="9140825" cy="4206875"/>
          </a:xfrm>
          <a:noFill/>
          <a:ln/>
        </p:spPr>
      </p:pic>
      <p:sp>
        <p:nvSpPr>
          <p:cNvPr id="130051" name="Oval 3"/>
          <p:cNvSpPr>
            <a:spLocks noChangeArrowheads="1"/>
          </p:cNvSpPr>
          <p:nvPr/>
        </p:nvSpPr>
        <p:spPr bwMode="auto">
          <a:xfrm>
            <a:off x="5867400" y="3886200"/>
            <a:ext cx="2590800" cy="685800"/>
          </a:xfrm>
          <a:prstGeom prst="ellipse">
            <a:avLst/>
          </a:prstGeom>
          <a:solidFill>
            <a:schemeClr val="accent1"/>
          </a:solidFill>
          <a:ln w="190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30052" name="Text Box 4"/>
          <p:cNvSpPr txBox="1">
            <a:spLocks noChangeArrowheads="1"/>
          </p:cNvSpPr>
          <p:nvPr/>
        </p:nvSpPr>
        <p:spPr bwMode="auto">
          <a:xfrm>
            <a:off x="6096000" y="4038600"/>
            <a:ext cx="2286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000" b="1">
                <a:solidFill>
                  <a:srgbClr val="FF0000"/>
                </a:solidFill>
              </a:rPr>
              <a:t>Mexico’s share in U.S. imports also increased from 6.7% to 10.3%</a:t>
            </a:r>
          </a:p>
        </p:txBody>
      </p:sp>
      <p:sp>
        <p:nvSpPr>
          <p:cNvPr id="130053" name="Oval 5"/>
          <p:cNvSpPr>
            <a:spLocks noChangeArrowheads="1"/>
          </p:cNvSpPr>
          <p:nvPr/>
        </p:nvSpPr>
        <p:spPr bwMode="auto">
          <a:xfrm>
            <a:off x="5791200" y="1676400"/>
            <a:ext cx="2590800" cy="1066800"/>
          </a:xfrm>
          <a:prstGeom prst="ellipse">
            <a:avLst/>
          </a:prstGeom>
          <a:solidFill>
            <a:schemeClr val="accent1"/>
          </a:solidFill>
          <a:ln w="1905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30054" name="Text Box 6"/>
          <p:cNvSpPr txBox="1">
            <a:spLocks noChangeArrowheads="1"/>
          </p:cNvSpPr>
          <p:nvPr/>
        </p:nvSpPr>
        <p:spPr bwMode="auto">
          <a:xfrm>
            <a:off x="6096000" y="1905000"/>
            <a:ext cx="1981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1000" b="1">
                <a:solidFill>
                  <a:srgbClr val="FF0000"/>
                </a:solidFill>
              </a:rPr>
              <a:t>China’s share increased, while those of Japan and the rest of Asia fell – Asia share of total imports down slightly</a:t>
            </a:r>
          </a:p>
        </p:txBody>
      </p:sp>
      <p:sp>
        <p:nvSpPr>
          <p:cNvPr id="130055" name="Line 7"/>
          <p:cNvSpPr>
            <a:spLocks noChangeShapeType="1"/>
          </p:cNvSpPr>
          <p:nvPr/>
        </p:nvSpPr>
        <p:spPr bwMode="auto">
          <a:xfrm>
            <a:off x="7772400" y="2667000"/>
            <a:ext cx="457200" cy="457200"/>
          </a:xfrm>
          <a:prstGeom prst="line">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130056" name="Line 8"/>
          <p:cNvSpPr>
            <a:spLocks noChangeShapeType="1"/>
          </p:cNvSpPr>
          <p:nvPr/>
        </p:nvSpPr>
        <p:spPr bwMode="auto">
          <a:xfrm>
            <a:off x="8077200" y="4419600"/>
            <a:ext cx="457200" cy="381000"/>
          </a:xfrm>
          <a:prstGeom prst="line">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H"/>
          </a:p>
        </p:txBody>
      </p:sp>
      <p:sp>
        <p:nvSpPr>
          <p:cNvPr id="130057" name="Text Box 9"/>
          <p:cNvSpPr txBox="1">
            <a:spLocks noChangeArrowheads="1"/>
          </p:cNvSpPr>
          <p:nvPr/>
        </p:nvSpPr>
        <p:spPr bwMode="auto">
          <a:xfrm>
            <a:off x="1600200" y="990600"/>
            <a:ext cx="6096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What we initially pointed out to Congress inquiries starting in 2002 – Shift in Asia largely from Japan to China, but no increase in share.</a:t>
            </a:r>
          </a:p>
        </p:txBody>
      </p:sp>
      <p:sp>
        <p:nvSpPr>
          <p:cNvPr id="130060" name="Text Box 12"/>
          <p:cNvSpPr txBox="1">
            <a:spLocks noChangeArrowheads="1"/>
          </p:cNvSpPr>
          <p:nvPr/>
        </p:nvSpPr>
        <p:spPr bwMode="auto">
          <a:xfrm>
            <a:off x="1050925" y="6208713"/>
            <a:ext cx="4959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US"/>
              <a:t>U.S. non oil imports from the World, 1989-2009</a:t>
            </a:r>
          </a:p>
          <a:p>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5"/>
          <p:cNvSpPr>
            <a:spLocks noGrp="1"/>
          </p:cNvSpPr>
          <p:nvPr>
            <p:ph type="sldNum" sz="quarter" idx="12"/>
          </p:nvPr>
        </p:nvSpPr>
        <p:spPr/>
        <p:txBody>
          <a:bodyPr/>
          <a:lstStyle/>
          <a:p>
            <a:fld id="{697EB480-2FAB-42F8-B1D6-15BAB117BADD}" type="slidenum">
              <a:rPr lang="en-US"/>
              <a:pPr/>
              <a:t>7</a:t>
            </a:fld>
            <a:endParaRPr lang="en-US"/>
          </a:p>
        </p:txBody>
      </p:sp>
      <p:sp>
        <p:nvSpPr>
          <p:cNvPr id="163842" name="Rectangle 2"/>
          <p:cNvSpPr>
            <a:spLocks noGrp="1" noChangeArrowheads="1"/>
          </p:cNvSpPr>
          <p:nvPr>
            <p:ph type="title"/>
          </p:nvPr>
        </p:nvSpPr>
        <p:spPr/>
        <p:txBody>
          <a:bodyPr/>
          <a:lstStyle/>
          <a:p>
            <a:r>
              <a:rPr lang="en-US"/>
              <a:t>From chapter 9 </a:t>
            </a:r>
          </a:p>
        </p:txBody>
      </p:sp>
      <p:pic>
        <p:nvPicPr>
          <p:cNvPr id="163844"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457200" y="2057400"/>
            <a:ext cx="8153400" cy="4800600"/>
          </a:xfrm>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numéro de diapositive 5"/>
          <p:cNvSpPr>
            <a:spLocks noGrp="1"/>
          </p:cNvSpPr>
          <p:nvPr>
            <p:ph type="sldNum" sz="quarter" idx="12"/>
          </p:nvPr>
        </p:nvSpPr>
        <p:spPr/>
        <p:txBody>
          <a:bodyPr/>
          <a:lstStyle/>
          <a:p>
            <a:fld id="{94DA5332-7972-4F26-9088-A9E12DFD9FDD}" type="slidenum">
              <a:rPr lang="en-US"/>
              <a:pPr/>
              <a:t>8</a:t>
            </a:fld>
            <a:endParaRPr lang="en-US"/>
          </a:p>
        </p:txBody>
      </p:sp>
      <p:sp>
        <p:nvSpPr>
          <p:cNvPr id="165890" name="Rectangle 2"/>
          <p:cNvSpPr>
            <a:spLocks noGrp="1" noChangeArrowheads="1"/>
          </p:cNvSpPr>
          <p:nvPr>
            <p:ph type="title"/>
          </p:nvPr>
        </p:nvSpPr>
        <p:spPr>
          <a:xfrm>
            <a:off x="381000" y="1219200"/>
            <a:ext cx="8229600" cy="898525"/>
          </a:xfrm>
        </p:spPr>
        <p:txBody>
          <a:bodyPr/>
          <a:lstStyle/>
          <a:p>
            <a:pPr algn="l"/>
            <a:r>
              <a:rPr lang="en-US" sz="1800"/>
              <a:t>Estimates of China’s VA in exports from KWW 2010 – very similar to WTO, IDE-JETRO numbers.  Provides hard evidence of role of supply chains in shifting trade.</a:t>
            </a:r>
          </a:p>
        </p:txBody>
      </p:sp>
      <p:pic>
        <p:nvPicPr>
          <p:cNvPr id="165895" name="Picture 7"/>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381000" y="2209800"/>
            <a:ext cx="8001000" cy="3352800"/>
          </a:xfrm>
          <a:noFill/>
          <a:ln/>
        </p:spPr>
      </p:pic>
      <p:sp>
        <p:nvSpPr>
          <p:cNvPr id="165896" name="Text Box 8"/>
          <p:cNvSpPr txBox="1">
            <a:spLocks noChangeArrowheads="1"/>
          </p:cNvSpPr>
          <p:nvPr/>
        </p:nvSpPr>
        <p:spPr bwMode="auto">
          <a:xfrm>
            <a:off x="304800" y="5791200"/>
            <a:ext cx="99123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solidFill>
                  <a:schemeClr val="tx2"/>
                </a:solidFill>
              </a:rPr>
              <a:t>In another paper we did with Justino De La Cruz (DKWW 2009) we find VA </a:t>
            </a:r>
          </a:p>
          <a:p>
            <a:r>
              <a:rPr lang="en-US">
                <a:solidFill>
                  <a:schemeClr val="tx2"/>
                </a:solidFill>
              </a:rPr>
              <a:t>in Mexico’s exports to US even lower than China’s, providing solid insights on</a:t>
            </a:r>
          </a:p>
          <a:p>
            <a:r>
              <a:rPr lang="en-US">
                <a:solidFill>
                  <a:schemeClr val="tx2"/>
                </a:solidFill>
              </a:rPr>
              <a:t> the NAFTA integrated market.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Espace réservé du numéro de diapositive 3"/>
          <p:cNvSpPr>
            <a:spLocks noGrp="1"/>
          </p:cNvSpPr>
          <p:nvPr>
            <p:ph type="sldNum" sz="quarter" idx="12"/>
          </p:nvPr>
        </p:nvSpPr>
        <p:spPr/>
        <p:txBody>
          <a:bodyPr/>
          <a:lstStyle/>
          <a:p>
            <a:fld id="{65FA7C3E-7EAE-40C7-B881-BA5F450897F4}" type="slidenum">
              <a:rPr lang="en-US"/>
              <a:pPr/>
              <a:t>9</a:t>
            </a:fld>
            <a:endParaRPr lang="en-US"/>
          </a:p>
        </p:txBody>
      </p:sp>
      <p:sp>
        <p:nvSpPr>
          <p:cNvPr id="166914" name="Rectangle 6"/>
          <p:cNvSpPr txBox="1">
            <a:spLocks noGrp="1" noChangeArrowheads="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r"/>
            <a:fld id="{508C520D-EFC9-437B-B056-6452BF0FFE4E}" type="slidenum">
              <a:rPr lang="en-US" sz="1400"/>
              <a:pPr algn="r"/>
              <a:t>9</a:t>
            </a:fld>
            <a:endParaRPr lang="en-US" sz="1400"/>
          </a:p>
        </p:txBody>
      </p:sp>
      <p:sp>
        <p:nvSpPr>
          <p:cNvPr id="166915" name="Title 1"/>
          <p:cNvSpPr>
            <a:spLocks noGrp="1"/>
          </p:cNvSpPr>
          <p:nvPr>
            <p:ph type="title" idx="4294967295"/>
          </p:nvPr>
        </p:nvSpPr>
        <p:spPr>
          <a:xfrm>
            <a:off x="381000" y="1066800"/>
            <a:ext cx="8229600" cy="441325"/>
          </a:xfrm>
        </p:spPr>
        <p:txBody>
          <a:bodyPr/>
          <a:lstStyle/>
          <a:p>
            <a:r>
              <a:rPr lang="en-US" sz="2000">
                <a:latin typeface="Times New Roman" pitchFamily="18" charset="0"/>
                <a:cs typeface="Times New Roman" pitchFamily="18" charset="0"/>
              </a:rPr>
              <a:t>Decomposition of value added in global gross exports – KPWW 2011</a:t>
            </a:r>
          </a:p>
        </p:txBody>
      </p:sp>
      <p:sp>
        <p:nvSpPr>
          <p:cNvPr id="166916" name="Text Box 3"/>
          <p:cNvSpPr txBox="1">
            <a:spLocks noChangeArrowheads="1"/>
          </p:cNvSpPr>
          <p:nvPr/>
        </p:nvSpPr>
        <p:spPr bwMode="auto">
          <a:xfrm>
            <a:off x="381000" y="1295400"/>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spcBef>
                <a:spcPct val="50000"/>
              </a:spcBef>
            </a:pPr>
            <a:endParaRPr lang="fr-FR">
              <a:latin typeface="Times New Roman" pitchFamily="18" charset="0"/>
            </a:endParaRPr>
          </a:p>
        </p:txBody>
      </p:sp>
      <p:grpSp>
        <p:nvGrpSpPr>
          <p:cNvPr id="166917" name="Group 144"/>
          <p:cNvGrpSpPr>
            <a:grpSpLocks noChangeAspect="1"/>
          </p:cNvGrpSpPr>
          <p:nvPr/>
        </p:nvGrpSpPr>
        <p:grpSpPr bwMode="auto">
          <a:xfrm>
            <a:off x="304800" y="1447800"/>
            <a:ext cx="8164513" cy="5192713"/>
            <a:chOff x="288" y="1056"/>
            <a:chExt cx="5143" cy="3127"/>
          </a:xfrm>
        </p:grpSpPr>
        <p:sp>
          <p:nvSpPr>
            <p:cNvPr id="166918" name="AutoShape 143"/>
            <p:cNvSpPr>
              <a:spLocks noChangeAspect="1" noChangeArrowheads="1" noTextEdit="1"/>
            </p:cNvSpPr>
            <p:nvPr/>
          </p:nvSpPr>
          <p:spPr bwMode="auto">
            <a:xfrm>
              <a:off x="288" y="1056"/>
              <a:ext cx="5143" cy="3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a:lstStyle/>
            <a:p>
              <a:endParaRPr lang="fr-CH"/>
            </a:p>
          </p:txBody>
        </p:sp>
        <p:sp>
          <p:nvSpPr>
            <p:cNvPr id="166919" name="Rectangle 145"/>
            <p:cNvSpPr>
              <a:spLocks noChangeArrowheads="1"/>
            </p:cNvSpPr>
            <p:nvPr/>
          </p:nvSpPr>
          <p:spPr bwMode="auto">
            <a:xfrm>
              <a:off x="321" y="1083"/>
              <a:ext cx="5077" cy="3060"/>
            </a:xfrm>
            <a:prstGeom prst="rect">
              <a:avLst/>
            </a:prstGeom>
            <a:solidFill>
              <a:srgbClr val="EAF2F3"/>
            </a:solidFill>
            <a:ln>
              <a:noFill/>
            </a:ln>
            <a:extLst>
              <a:ext uri="{91240B29-F687-4F45-9708-019B960494DF}">
                <a14:hiddenLine xmlns:a14="http://schemas.microsoft.com/office/drawing/2010/main" w="76200">
                  <a:solidFill>
                    <a:srgbClr val="000000"/>
                  </a:solidFill>
                  <a:miter lim="800000"/>
                  <a:headEnd/>
                  <a:tailEnd/>
                </a14:hiddenLine>
              </a:ext>
            </a:extLst>
          </p:spPr>
          <p:txBody>
            <a:bodyPr/>
            <a:lstStyle/>
            <a:p>
              <a:endParaRPr lang="fr-FR">
                <a:latin typeface="Times New Roman" pitchFamily="18" charset="0"/>
              </a:endParaRPr>
            </a:p>
          </p:txBody>
        </p:sp>
        <p:sp>
          <p:nvSpPr>
            <p:cNvPr id="166920" name="Rectangle 146"/>
            <p:cNvSpPr>
              <a:spLocks noChangeArrowheads="1"/>
            </p:cNvSpPr>
            <p:nvPr/>
          </p:nvSpPr>
          <p:spPr bwMode="auto">
            <a:xfrm>
              <a:off x="321" y="1083"/>
              <a:ext cx="5077" cy="3054"/>
            </a:xfrm>
            <a:prstGeom prst="rect">
              <a:avLst/>
            </a:prstGeom>
            <a:solidFill>
              <a:srgbClr val="FFFFFF"/>
            </a:solidFill>
            <a:ln w="76200">
              <a:solidFill>
                <a:srgbClr val="FFFFFF"/>
              </a:solidFill>
              <a:miter lim="800000"/>
              <a:headEnd/>
              <a:tailEnd/>
            </a:ln>
          </p:spPr>
          <p:txBody>
            <a:bodyPr/>
            <a:lstStyle/>
            <a:p>
              <a:endParaRPr lang="fr-FR">
                <a:latin typeface="Times New Roman" pitchFamily="18" charset="0"/>
              </a:endParaRPr>
            </a:p>
          </p:txBody>
        </p:sp>
        <p:sp>
          <p:nvSpPr>
            <p:cNvPr id="166921" name="Rectangle 147"/>
            <p:cNvSpPr>
              <a:spLocks noChangeArrowheads="1"/>
            </p:cNvSpPr>
            <p:nvPr/>
          </p:nvSpPr>
          <p:spPr bwMode="auto">
            <a:xfrm>
              <a:off x="1152" y="1122"/>
              <a:ext cx="4206" cy="2311"/>
            </a:xfrm>
            <a:prstGeom prst="rect">
              <a:avLst/>
            </a:prstGeom>
            <a:solidFill>
              <a:srgbClr val="FFFFFF"/>
            </a:solidFill>
            <a:ln w="76200">
              <a:solidFill>
                <a:srgbClr val="FFFFFF"/>
              </a:solidFill>
              <a:miter lim="800000"/>
              <a:headEnd/>
              <a:tailEnd/>
            </a:ln>
          </p:spPr>
          <p:txBody>
            <a:bodyPr/>
            <a:lstStyle/>
            <a:p>
              <a:endParaRPr lang="fr-FR">
                <a:latin typeface="Times New Roman" pitchFamily="18" charset="0"/>
              </a:endParaRPr>
            </a:p>
          </p:txBody>
        </p:sp>
        <p:sp>
          <p:nvSpPr>
            <p:cNvPr id="166922" name="Line 148"/>
            <p:cNvSpPr>
              <a:spLocks noChangeShapeType="1"/>
            </p:cNvSpPr>
            <p:nvPr/>
          </p:nvSpPr>
          <p:spPr bwMode="auto">
            <a:xfrm flipV="1">
              <a:off x="1152" y="1122"/>
              <a:ext cx="1" cy="2304"/>
            </a:xfrm>
            <a:prstGeom prst="line">
              <a:avLst/>
            </a:prstGeom>
            <a:noFill/>
            <a:ln w="76200">
              <a:solidFill>
                <a:srgbClr val="EAF2F3"/>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23" name="Line 149"/>
            <p:cNvSpPr>
              <a:spLocks noChangeShapeType="1"/>
            </p:cNvSpPr>
            <p:nvPr/>
          </p:nvSpPr>
          <p:spPr bwMode="auto">
            <a:xfrm flipV="1">
              <a:off x="1969" y="1122"/>
              <a:ext cx="1" cy="2304"/>
            </a:xfrm>
            <a:prstGeom prst="line">
              <a:avLst/>
            </a:prstGeom>
            <a:noFill/>
            <a:ln w="76200">
              <a:solidFill>
                <a:srgbClr val="EAF2F3"/>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24" name="Line 150"/>
            <p:cNvSpPr>
              <a:spLocks noChangeShapeType="1"/>
            </p:cNvSpPr>
            <p:nvPr/>
          </p:nvSpPr>
          <p:spPr bwMode="auto">
            <a:xfrm flipV="1">
              <a:off x="2786" y="1122"/>
              <a:ext cx="1" cy="2304"/>
            </a:xfrm>
            <a:prstGeom prst="line">
              <a:avLst/>
            </a:prstGeom>
            <a:noFill/>
            <a:ln w="76200">
              <a:solidFill>
                <a:srgbClr val="EAF2F3"/>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25" name="Line 151"/>
            <p:cNvSpPr>
              <a:spLocks noChangeShapeType="1"/>
            </p:cNvSpPr>
            <p:nvPr/>
          </p:nvSpPr>
          <p:spPr bwMode="auto">
            <a:xfrm flipV="1">
              <a:off x="3604" y="1122"/>
              <a:ext cx="1" cy="2304"/>
            </a:xfrm>
            <a:prstGeom prst="line">
              <a:avLst/>
            </a:prstGeom>
            <a:noFill/>
            <a:ln w="76200">
              <a:solidFill>
                <a:srgbClr val="EAF2F3"/>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26" name="Line 152"/>
            <p:cNvSpPr>
              <a:spLocks noChangeShapeType="1"/>
            </p:cNvSpPr>
            <p:nvPr/>
          </p:nvSpPr>
          <p:spPr bwMode="auto">
            <a:xfrm flipV="1">
              <a:off x="4428" y="1122"/>
              <a:ext cx="1" cy="2304"/>
            </a:xfrm>
            <a:prstGeom prst="line">
              <a:avLst/>
            </a:prstGeom>
            <a:noFill/>
            <a:ln w="76200">
              <a:solidFill>
                <a:srgbClr val="EAF2F3"/>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27" name="Line 153"/>
            <p:cNvSpPr>
              <a:spLocks noChangeShapeType="1"/>
            </p:cNvSpPr>
            <p:nvPr/>
          </p:nvSpPr>
          <p:spPr bwMode="auto">
            <a:xfrm flipV="1">
              <a:off x="5245" y="1122"/>
              <a:ext cx="1" cy="2304"/>
            </a:xfrm>
            <a:prstGeom prst="line">
              <a:avLst/>
            </a:prstGeom>
            <a:noFill/>
            <a:ln w="76200">
              <a:solidFill>
                <a:srgbClr val="EAF2F3"/>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28" name="Line 154"/>
            <p:cNvSpPr>
              <a:spLocks noChangeShapeType="1"/>
            </p:cNvSpPr>
            <p:nvPr/>
          </p:nvSpPr>
          <p:spPr bwMode="auto">
            <a:xfrm flipV="1">
              <a:off x="4195" y="1122"/>
              <a:ext cx="1" cy="2304"/>
            </a:xfrm>
            <a:prstGeom prst="line">
              <a:avLst/>
            </a:prstGeom>
            <a:noFill/>
            <a:ln w="76200">
              <a:solidFill>
                <a:srgbClr val="008BBC"/>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29" name="Line 155"/>
            <p:cNvSpPr>
              <a:spLocks noChangeShapeType="1"/>
            </p:cNvSpPr>
            <p:nvPr/>
          </p:nvSpPr>
          <p:spPr bwMode="auto">
            <a:xfrm flipV="1">
              <a:off x="4361" y="1122"/>
              <a:ext cx="1" cy="2304"/>
            </a:xfrm>
            <a:prstGeom prst="line">
              <a:avLst/>
            </a:prstGeom>
            <a:noFill/>
            <a:ln w="76200">
              <a:solidFill>
                <a:srgbClr val="82C0E9"/>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30" name="Line 156"/>
            <p:cNvSpPr>
              <a:spLocks noChangeShapeType="1"/>
            </p:cNvSpPr>
            <p:nvPr/>
          </p:nvSpPr>
          <p:spPr bwMode="auto">
            <a:xfrm flipV="1">
              <a:off x="5245" y="1122"/>
              <a:ext cx="1" cy="2304"/>
            </a:xfrm>
            <a:prstGeom prst="line">
              <a:avLst/>
            </a:prstGeom>
            <a:noFill/>
            <a:ln w="76200">
              <a:solidFill>
                <a:srgbClr val="2D6D66"/>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6931" name="Rectangle 157"/>
            <p:cNvSpPr>
              <a:spLocks noChangeArrowheads="1"/>
            </p:cNvSpPr>
            <p:nvPr/>
          </p:nvSpPr>
          <p:spPr bwMode="auto">
            <a:xfrm>
              <a:off x="1152" y="3280"/>
              <a:ext cx="3050"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32" name="Rectangle 158"/>
            <p:cNvSpPr>
              <a:spLocks noChangeArrowheads="1"/>
            </p:cNvSpPr>
            <p:nvPr/>
          </p:nvSpPr>
          <p:spPr bwMode="auto">
            <a:xfrm>
              <a:off x="4202" y="3280"/>
              <a:ext cx="166"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33" name="Rectangle 159"/>
            <p:cNvSpPr>
              <a:spLocks noChangeArrowheads="1"/>
            </p:cNvSpPr>
            <p:nvPr/>
          </p:nvSpPr>
          <p:spPr bwMode="auto">
            <a:xfrm>
              <a:off x="4361" y="3280"/>
              <a:ext cx="891"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34" name="Rectangle 160"/>
            <p:cNvSpPr>
              <a:spLocks noChangeArrowheads="1"/>
            </p:cNvSpPr>
            <p:nvPr/>
          </p:nvSpPr>
          <p:spPr bwMode="auto">
            <a:xfrm>
              <a:off x="1152" y="3147"/>
              <a:ext cx="2113"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35" name="Rectangle 161"/>
            <p:cNvSpPr>
              <a:spLocks noChangeArrowheads="1"/>
            </p:cNvSpPr>
            <p:nvPr/>
          </p:nvSpPr>
          <p:spPr bwMode="auto">
            <a:xfrm>
              <a:off x="3258" y="3147"/>
              <a:ext cx="20"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36" name="Rectangle 162"/>
            <p:cNvSpPr>
              <a:spLocks noChangeArrowheads="1"/>
            </p:cNvSpPr>
            <p:nvPr/>
          </p:nvSpPr>
          <p:spPr bwMode="auto">
            <a:xfrm>
              <a:off x="3271" y="3147"/>
              <a:ext cx="1981"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37" name="Rectangle 163"/>
            <p:cNvSpPr>
              <a:spLocks noChangeArrowheads="1"/>
            </p:cNvSpPr>
            <p:nvPr/>
          </p:nvSpPr>
          <p:spPr bwMode="auto">
            <a:xfrm>
              <a:off x="1152" y="3074"/>
              <a:ext cx="2797"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38" name="Rectangle 164"/>
            <p:cNvSpPr>
              <a:spLocks noChangeArrowheads="1"/>
            </p:cNvSpPr>
            <p:nvPr/>
          </p:nvSpPr>
          <p:spPr bwMode="auto">
            <a:xfrm>
              <a:off x="3943" y="3074"/>
              <a:ext cx="46"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39" name="Rectangle 165"/>
            <p:cNvSpPr>
              <a:spLocks noChangeArrowheads="1"/>
            </p:cNvSpPr>
            <p:nvPr/>
          </p:nvSpPr>
          <p:spPr bwMode="auto">
            <a:xfrm>
              <a:off x="3982" y="3074"/>
              <a:ext cx="1270"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40" name="Rectangle 166"/>
            <p:cNvSpPr>
              <a:spLocks noChangeArrowheads="1"/>
            </p:cNvSpPr>
            <p:nvPr/>
          </p:nvSpPr>
          <p:spPr bwMode="auto">
            <a:xfrm>
              <a:off x="1152" y="3001"/>
              <a:ext cx="3349"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41" name="Rectangle 167"/>
            <p:cNvSpPr>
              <a:spLocks noChangeArrowheads="1"/>
            </p:cNvSpPr>
            <p:nvPr/>
          </p:nvSpPr>
          <p:spPr bwMode="auto">
            <a:xfrm>
              <a:off x="4494" y="3001"/>
              <a:ext cx="13"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42" name="Rectangle 168"/>
            <p:cNvSpPr>
              <a:spLocks noChangeArrowheads="1"/>
            </p:cNvSpPr>
            <p:nvPr/>
          </p:nvSpPr>
          <p:spPr bwMode="auto">
            <a:xfrm>
              <a:off x="4501" y="3001"/>
              <a:ext cx="751"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43" name="Rectangle 169"/>
            <p:cNvSpPr>
              <a:spLocks noChangeArrowheads="1"/>
            </p:cNvSpPr>
            <p:nvPr/>
          </p:nvSpPr>
          <p:spPr bwMode="auto">
            <a:xfrm>
              <a:off x="1152" y="2928"/>
              <a:ext cx="3402"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44" name="Rectangle 170"/>
            <p:cNvSpPr>
              <a:spLocks noChangeArrowheads="1"/>
            </p:cNvSpPr>
            <p:nvPr/>
          </p:nvSpPr>
          <p:spPr bwMode="auto">
            <a:xfrm>
              <a:off x="4547" y="2928"/>
              <a:ext cx="107"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45" name="Rectangle 171"/>
            <p:cNvSpPr>
              <a:spLocks noChangeArrowheads="1"/>
            </p:cNvSpPr>
            <p:nvPr/>
          </p:nvSpPr>
          <p:spPr bwMode="auto">
            <a:xfrm>
              <a:off x="4647" y="2928"/>
              <a:ext cx="605"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46" name="Rectangle 172"/>
            <p:cNvSpPr>
              <a:spLocks noChangeArrowheads="1"/>
            </p:cNvSpPr>
            <p:nvPr/>
          </p:nvSpPr>
          <p:spPr bwMode="auto">
            <a:xfrm>
              <a:off x="1152" y="2849"/>
              <a:ext cx="3482"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47" name="Rectangle 173"/>
            <p:cNvSpPr>
              <a:spLocks noChangeArrowheads="1"/>
            </p:cNvSpPr>
            <p:nvPr/>
          </p:nvSpPr>
          <p:spPr bwMode="auto">
            <a:xfrm>
              <a:off x="4627" y="2849"/>
              <a:ext cx="33"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48" name="Rectangle 174"/>
            <p:cNvSpPr>
              <a:spLocks noChangeArrowheads="1"/>
            </p:cNvSpPr>
            <p:nvPr/>
          </p:nvSpPr>
          <p:spPr bwMode="auto">
            <a:xfrm>
              <a:off x="4654" y="2849"/>
              <a:ext cx="598"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49" name="Rectangle 175"/>
            <p:cNvSpPr>
              <a:spLocks noChangeArrowheads="1"/>
            </p:cNvSpPr>
            <p:nvPr/>
          </p:nvSpPr>
          <p:spPr bwMode="auto">
            <a:xfrm>
              <a:off x="1152" y="2776"/>
              <a:ext cx="3568"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50" name="Rectangle 176"/>
            <p:cNvSpPr>
              <a:spLocks noChangeArrowheads="1"/>
            </p:cNvSpPr>
            <p:nvPr/>
          </p:nvSpPr>
          <p:spPr bwMode="auto">
            <a:xfrm>
              <a:off x="4713" y="2776"/>
              <a:ext cx="14"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51" name="Rectangle 177"/>
            <p:cNvSpPr>
              <a:spLocks noChangeArrowheads="1"/>
            </p:cNvSpPr>
            <p:nvPr/>
          </p:nvSpPr>
          <p:spPr bwMode="auto">
            <a:xfrm>
              <a:off x="4727" y="2776"/>
              <a:ext cx="525"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52" name="Rectangle 178"/>
            <p:cNvSpPr>
              <a:spLocks noChangeArrowheads="1"/>
            </p:cNvSpPr>
            <p:nvPr/>
          </p:nvSpPr>
          <p:spPr bwMode="auto">
            <a:xfrm>
              <a:off x="1152" y="2702"/>
              <a:ext cx="3654"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53" name="Rectangle 179"/>
            <p:cNvSpPr>
              <a:spLocks noChangeArrowheads="1"/>
            </p:cNvSpPr>
            <p:nvPr/>
          </p:nvSpPr>
          <p:spPr bwMode="auto">
            <a:xfrm>
              <a:off x="4800" y="2702"/>
              <a:ext cx="33"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54" name="Rectangle 180"/>
            <p:cNvSpPr>
              <a:spLocks noChangeArrowheads="1"/>
            </p:cNvSpPr>
            <p:nvPr/>
          </p:nvSpPr>
          <p:spPr bwMode="auto">
            <a:xfrm>
              <a:off x="4826" y="2702"/>
              <a:ext cx="426"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55" name="Rectangle 181"/>
            <p:cNvSpPr>
              <a:spLocks noChangeArrowheads="1"/>
            </p:cNvSpPr>
            <p:nvPr/>
          </p:nvSpPr>
          <p:spPr bwMode="auto">
            <a:xfrm>
              <a:off x="1152" y="2570"/>
              <a:ext cx="2385"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56" name="Rectangle 182"/>
            <p:cNvSpPr>
              <a:spLocks noChangeArrowheads="1"/>
            </p:cNvSpPr>
            <p:nvPr/>
          </p:nvSpPr>
          <p:spPr bwMode="auto">
            <a:xfrm>
              <a:off x="3531" y="2570"/>
              <a:ext cx="39"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57" name="Rectangle 183"/>
            <p:cNvSpPr>
              <a:spLocks noChangeArrowheads="1"/>
            </p:cNvSpPr>
            <p:nvPr/>
          </p:nvSpPr>
          <p:spPr bwMode="auto">
            <a:xfrm>
              <a:off x="3564" y="2570"/>
              <a:ext cx="1688"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58" name="Rectangle 184"/>
            <p:cNvSpPr>
              <a:spLocks noChangeArrowheads="1"/>
            </p:cNvSpPr>
            <p:nvPr/>
          </p:nvSpPr>
          <p:spPr bwMode="auto">
            <a:xfrm>
              <a:off x="1152" y="2497"/>
              <a:ext cx="2671"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59" name="Rectangle 185"/>
            <p:cNvSpPr>
              <a:spLocks noChangeArrowheads="1"/>
            </p:cNvSpPr>
            <p:nvPr/>
          </p:nvSpPr>
          <p:spPr bwMode="auto">
            <a:xfrm>
              <a:off x="3823" y="2497"/>
              <a:ext cx="40"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60" name="Rectangle 186"/>
            <p:cNvSpPr>
              <a:spLocks noChangeArrowheads="1"/>
            </p:cNvSpPr>
            <p:nvPr/>
          </p:nvSpPr>
          <p:spPr bwMode="auto">
            <a:xfrm>
              <a:off x="3856" y="2497"/>
              <a:ext cx="1396"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61" name="Rectangle 187"/>
            <p:cNvSpPr>
              <a:spLocks noChangeArrowheads="1"/>
            </p:cNvSpPr>
            <p:nvPr/>
          </p:nvSpPr>
          <p:spPr bwMode="auto">
            <a:xfrm>
              <a:off x="1152" y="2424"/>
              <a:ext cx="2950"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62" name="Rectangle 188"/>
            <p:cNvSpPr>
              <a:spLocks noChangeArrowheads="1"/>
            </p:cNvSpPr>
            <p:nvPr/>
          </p:nvSpPr>
          <p:spPr bwMode="auto">
            <a:xfrm>
              <a:off x="4095" y="2424"/>
              <a:ext cx="34"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63" name="Rectangle 189"/>
            <p:cNvSpPr>
              <a:spLocks noChangeArrowheads="1"/>
            </p:cNvSpPr>
            <p:nvPr/>
          </p:nvSpPr>
          <p:spPr bwMode="auto">
            <a:xfrm>
              <a:off x="4122" y="2424"/>
              <a:ext cx="1130"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64" name="Rectangle 190"/>
            <p:cNvSpPr>
              <a:spLocks noChangeArrowheads="1"/>
            </p:cNvSpPr>
            <p:nvPr/>
          </p:nvSpPr>
          <p:spPr bwMode="auto">
            <a:xfrm>
              <a:off x="1152" y="2284"/>
              <a:ext cx="2365"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65" name="Rectangle 191"/>
            <p:cNvSpPr>
              <a:spLocks noChangeArrowheads="1"/>
            </p:cNvSpPr>
            <p:nvPr/>
          </p:nvSpPr>
          <p:spPr bwMode="auto">
            <a:xfrm>
              <a:off x="3517" y="2284"/>
              <a:ext cx="20"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66" name="Rectangle 192"/>
            <p:cNvSpPr>
              <a:spLocks noChangeArrowheads="1"/>
            </p:cNvSpPr>
            <p:nvPr/>
          </p:nvSpPr>
          <p:spPr bwMode="auto">
            <a:xfrm>
              <a:off x="3531" y="2284"/>
              <a:ext cx="1721"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67" name="Rectangle 193"/>
            <p:cNvSpPr>
              <a:spLocks noChangeArrowheads="1"/>
            </p:cNvSpPr>
            <p:nvPr/>
          </p:nvSpPr>
          <p:spPr bwMode="auto">
            <a:xfrm>
              <a:off x="1152" y="2211"/>
              <a:ext cx="2405"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68" name="Rectangle 194"/>
            <p:cNvSpPr>
              <a:spLocks noChangeArrowheads="1"/>
            </p:cNvSpPr>
            <p:nvPr/>
          </p:nvSpPr>
          <p:spPr bwMode="auto">
            <a:xfrm>
              <a:off x="3551" y="2211"/>
              <a:ext cx="39"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69" name="Rectangle 195"/>
            <p:cNvSpPr>
              <a:spLocks noChangeArrowheads="1"/>
            </p:cNvSpPr>
            <p:nvPr/>
          </p:nvSpPr>
          <p:spPr bwMode="auto">
            <a:xfrm>
              <a:off x="3584" y="2211"/>
              <a:ext cx="1668"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70" name="Rectangle 196"/>
            <p:cNvSpPr>
              <a:spLocks noChangeArrowheads="1"/>
            </p:cNvSpPr>
            <p:nvPr/>
          </p:nvSpPr>
          <p:spPr bwMode="auto">
            <a:xfrm>
              <a:off x="1152" y="2138"/>
              <a:ext cx="2458"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71" name="Rectangle 197"/>
            <p:cNvSpPr>
              <a:spLocks noChangeArrowheads="1"/>
            </p:cNvSpPr>
            <p:nvPr/>
          </p:nvSpPr>
          <p:spPr bwMode="auto">
            <a:xfrm>
              <a:off x="3604" y="2138"/>
              <a:ext cx="20"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72" name="Rectangle 198"/>
            <p:cNvSpPr>
              <a:spLocks noChangeArrowheads="1"/>
            </p:cNvSpPr>
            <p:nvPr/>
          </p:nvSpPr>
          <p:spPr bwMode="auto">
            <a:xfrm>
              <a:off x="3617" y="2138"/>
              <a:ext cx="1635"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73" name="Rectangle 199"/>
            <p:cNvSpPr>
              <a:spLocks noChangeArrowheads="1"/>
            </p:cNvSpPr>
            <p:nvPr/>
          </p:nvSpPr>
          <p:spPr bwMode="auto">
            <a:xfrm>
              <a:off x="1152" y="2065"/>
              <a:ext cx="2565"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74" name="Rectangle 200"/>
            <p:cNvSpPr>
              <a:spLocks noChangeArrowheads="1"/>
            </p:cNvSpPr>
            <p:nvPr/>
          </p:nvSpPr>
          <p:spPr bwMode="auto">
            <a:xfrm>
              <a:off x="3710" y="2065"/>
              <a:ext cx="27"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75" name="Rectangle 201"/>
            <p:cNvSpPr>
              <a:spLocks noChangeArrowheads="1"/>
            </p:cNvSpPr>
            <p:nvPr/>
          </p:nvSpPr>
          <p:spPr bwMode="auto">
            <a:xfrm>
              <a:off x="3730" y="2065"/>
              <a:ext cx="1522"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76" name="Rectangle 202"/>
            <p:cNvSpPr>
              <a:spLocks noChangeArrowheads="1"/>
            </p:cNvSpPr>
            <p:nvPr/>
          </p:nvSpPr>
          <p:spPr bwMode="auto">
            <a:xfrm>
              <a:off x="1152" y="1992"/>
              <a:ext cx="2591"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77" name="Rectangle 203"/>
            <p:cNvSpPr>
              <a:spLocks noChangeArrowheads="1"/>
            </p:cNvSpPr>
            <p:nvPr/>
          </p:nvSpPr>
          <p:spPr bwMode="auto">
            <a:xfrm>
              <a:off x="3737" y="1992"/>
              <a:ext cx="39"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78" name="Rectangle 204"/>
            <p:cNvSpPr>
              <a:spLocks noChangeArrowheads="1"/>
            </p:cNvSpPr>
            <p:nvPr/>
          </p:nvSpPr>
          <p:spPr bwMode="auto">
            <a:xfrm>
              <a:off x="3770" y="1992"/>
              <a:ext cx="1482"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79" name="Rectangle 205"/>
            <p:cNvSpPr>
              <a:spLocks noChangeArrowheads="1"/>
            </p:cNvSpPr>
            <p:nvPr/>
          </p:nvSpPr>
          <p:spPr bwMode="auto">
            <a:xfrm>
              <a:off x="1152" y="1919"/>
              <a:ext cx="3136"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80" name="Rectangle 206"/>
            <p:cNvSpPr>
              <a:spLocks noChangeArrowheads="1"/>
            </p:cNvSpPr>
            <p:nvPr/>
          </p:nvSpPr>
          <p:spPr bwMode="auto">
            <a:xfrm>
              <a:off x="4281" y="1919"/>
              <a:ext cx="34"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81" name="Rectangle 207"/>
            <p:cNvSpPr>
              <a:spLocks noChangeArrowheads="1"/>
            </p:cNvSpPr>
            <p:nvPr/>
          </p:nvSpPr>
          <p:spPr bwMode="auto">
            <a:xfrm>
              <a:off x="4308" y="1919"/>
              <a:ext cx="944"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82" name="Rectangle 208"/>
            <p:cNvSpPr>
              <a:spLocks noChangeArrowheads="1"/>
            </p:cNvSpPr>
            <p:nvPr/>
          </p:nvSpPr>
          <p:spPr bwMode="auto">
            <a:xfrm>
              <a:off x="1152" y="1839"/>
              <a:ext cx="3209" cy="87"/>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83" name="Rectangle 209"/>
            <p:cNvSpPr>
              <a:spLocks noChangeArrowheads="1"/>
            </p:cNvSpPr>
            <p:nvPr/>
          </p:nvSpPr>
          <p:spPr bwMode="auto">
            <a:xfrm>
              <a:off x="4355" y="1839"/>
              <a:ext cx="6" cy="87"/>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84" name="Rectangle 210"/>
            <p:cNvSpPr>
              <a:spLocks noChangeArrowheads="1"/>
            </p:cNvSpPr>
            <p:nvPr/>
          </p:nvSpPr>
          <p:spPr bwMode="auto">
            <a:xfrm>
              <a:off x="4355" y="1839"/>
              <a:ext cx="897" cy="87"/>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85" name="Rectangle 211"/>
            <p:cNvSpPr>
              <a:spLocks noChangeArrowheads="1"/>
            </p:cNvSpPr>
            <p:nvPr/>
          </p:nvSpPr>
          <p:spPr bwMode="auto">
            <a:xfrm>
              <a:off x="1152" y="1766"/>
              <a:ext cx="3222"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86" name="Rectangle 212"/>
            <p:cNvSpPr>
              <a:spLocks noChangeArrowheads="1"/>
            </p:cNvSpPr>
            <p:nvPr/>
          </p:nvSpPr>
          <p:spPr bwMode="auto">
            <a:xfrm>
              <a:off x="4368" y="1766"/>
              <a:ext cx="13"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87" name="Rectangle 213"/>
            <p:cNvSpPr>
              <a:spLocks noChangeArrowheads="1"/>
            </p:cNvSpPr>
            <p:nvPr/>
          </p:nvSpPr>
          <p:spPr bwMode="auto">
            <a:xfrm>
              <a:off x="4374" y="1766"/>
              <a:ext cx="878"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88" name="Rectangle 214"/>
            <p:cNvSpPr>
              <a:spLocks noChangeArrowheads="1"/>
            </p:cNvSpPr>
            <p:nvPr/>
          </p:nvSpPr>
          <p:spPr bwMode="auto">
            <a:xfrm>
              <a:off x="1152" y="1693"/>
              <a:ext cx="3256" cy="80"/>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89" name="Rectangle 215"/>
            <p:cNvSpPr>
              <a:spLocks noChangeArrowheads="1"/>
            </p:cNvSpPr>
            <p:nvPr/>
          </p:nvSpPr>
          <p:spPr bwMode="auto">
            <a:xfrm>
              <a:off x="4408" y="1693"/>
              <a:ext cx="20" cy="80"/>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90" name="Rectangle 216"/>
            <p:cNvSpPr>
              <a:spLocks noChangeArrowheads="1"/>
            </p:cNvSpPr>
            <p:nvPr/>
          </p:nvSpPr>
          <p:spPr bwMode="auto">
            <a:xfrm>
              <a:off x="4421" y="1693"/>
              <a:ext cx="831" cy="80"/>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91" name="Rectangle 217"/>
            <p:cNvSpPr>
              <a:spLocks noChangeArrowheads="1"/>
            </p:cNvSpPr>
            <p:nvPr/>
          </p:nvSpPr>
          <p:spPr bwMode="auto">
            <a:xfrm>
              <a:off x="1152" y="1561"/>
              <a:ext cx="2890"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92" name="Rectangle 218"/>
            <p:cNvSpPr>
              <a:spLocks noChangeArrowheads="1"/>
            </p:cNvSpPr>
            <p:nvPr/>
          </p:nvSpPr>
          <p:spPr bwMode="auto">
            <a:xfrm>
              <a:off x="4036" y="1561"/>
              <a:ext cx="66"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93" name="Rectangle 219"/>
            <p:cNvSpPr>
              <a:spLocks noChangeArrowheads="1"/>
            </p:cNvSpPr>
            <p:nvPr/>
          </p:nvSpPr>
          <p:spPr bwMode="auto">
            <a:xfrm>
              <a:off x="4095" y="1561"/>
              <a:ext cx="1157"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94" name="Rectangle 220"/>
            <p:cNvSpPr>
              <a:spLocks noChangeArrowheads="1"/>
            </p:cNvSpPr>
            <p:nvPr/>
          </p:nvSpPr>
          <p:spPr bwMode="auto">
            <a:xfrm>
              <a:off x="1152" y="1488"/>
              <a:ext cx="3036"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95" name="Rectangle 221"/>
            <p:cNvSpPr>
              <a:spLocks noChangeArrowheads="1"/>
            </p:cNvSpPr>
            <p:nvPr/>
          </p:nvSpPr>
          <p:spPr bwMode="auto">
            <a:xfrm>
              <a:off x="4182" y="1488"/>
              <a:ext cx="33"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96" name="Rectangle 222"/>
            <p:cNvSpPr>
              <a:spLocks noChangeArrowheads="1"/>
            </p:cNvSpPr>
            <p:nvPr/>
          </p:nvSpPr>
          <p:spPr bwMode="auto">
            <a:xfrm>
              <a:off x="4215" y="1488"/>
              <a:ext cx="1037"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6997" name="Rectangle 223"/>
            <p:cNvSpPr>
              <a:spLocks noChangeArrowheads="1"/>
            </p:cNvSpPr>
            <p:nvPr/>
          </p:nvSpPr>
          <p:spPr bwMode="auto">
            <a:xfrm>
              <a:off x="1152" y="1415"/>
              <a:ext cx="3063"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6998" name="Rectangle 224"/>
            <p:cNvSpPr>
              <a:spLocks noChangeArrowheads="1"/>
            </p:cNvSpPr>
            <p:nvPr/>
          </p:nvSpPr>
          <p:spPr bwMode="auto">
            <a:xfrm>
              <a:off x="4208" y="1415"/>
              <a:ext cx="512"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6999" name="Rectangle 225"/>
            <p:cNvSpPr>
              <a:spLocks noChangeArrowheads="1"/>
            </p:cNvSpPr>
            <p:nvPr/>
          </p:nvSpPr>
          <p:spPr bwMode="auto">
            <a:xfrm>
              <a:off x="4713" y="1415"/>
              <a:ext cx="539"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7000" name="Rectangle 226"/>
            <p:cNvSpPr>
              <a:spLocks noChangeArrowheads="1"/>
            </p:cNvSpPr>
            <p:nvPr/>
          </p:nvSpPr>
          <p:spPr bwMode="auto">
            <a:xfrm>
              <a:off x="1152" y="1341"/>
              <a:ext cx="3329" cy="74"/>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7001" name="Rectangle 227"/>
            <p:cNvSpPr>
              <a:spLocks noChangeArrowheads="1"/>
            </p:cNvSpPr>
            <p:nvPr/>
          </p:nvSpPr>
          <p:spPr bwMode="auto">
            <a:xfrm>
              <a:off x="4474" y="1341"/>
              <a:ext cx="306" cy="74"/>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7002" name="Rectangle 228"/>
            <p:cNvSpPr>
              <a:spLocks noChangeArrowheads="1"/>
            </p:cNvSpPr>
            <p:nvPr/>
          </p:nvSpPr>
          <p:spPr bwMode="auto">
            <a:xfrm>
              <a:off x="4780" y="1341"/>
              <a:ext cx="472" cy="74"/>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7003" name="Rectangle 229"/>
            <p:cNvSpPr>
              <a:spLocks noChangeArrowheads="1"/>
            </p:cNvSpPr>
            <p:nvPr/>
          </p:nvSpPr>
          <p:spPr bwMode="auto">
            <a:xfrm>
              <a:off x="1152" y="1262"/>
              <a:ext cx="3482" cy="86"/>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7004" name="Rectangle 230"/>
            <p:cNvSpPr>
              <a:spLocks noChangeArrowheads="1"/>
            </p:cNvSpPr>
            <p:nvPr/>
          </p:nvSpPr>
          <p:spPr bwMode="auto">
            <a:xfrm>
              <a:off x="4627" y="1262"/>
              <a:ext cx="126" cy="86"/>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7005" name="Rectangle 231"/>
            <p:cNvSpPr>
              <a:spLocks noChangeArrowheads="1"/>
            </p:cNvSpPr>
            <p:nvPr/>
          </p:nvSpPr>
          <p:spPr bwMode="auto">
            <a:xfrm>
              <a:off x="4747" y="1262"/>
              <a:ext cx="505" cy="86"/>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7006" name="Rectangle 232"/>
            <p:cNvSpPr>
              <a:spLocks noChangeArrowheads="1"/>
            </p:cNvSpPr>
            <p:nvPr/>
          </p:nvSpPr>
          <p:spPr bwMode="auto">
            <a:xfrm>
              <a:off x="1152" y="1189"/>
              <a:ext cx="3601" cy="79"/>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7007" name="Rectangle 233"/>
            <p:cNvSpPr>
              <a:spLocks noChangeArrowheads="1"/>
            </p:cNvSpPr>
            <p:nvPr/>
          </p:nvSpPr>
          <p:spPr bwMode="auto">
            <a:xfrm>
              <a:off x="4747" y="1189"/>
              <a:ext cx="33" cy="79"/>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7008" name="Rectangle 234"/>
            <p:cNvSpPr>
              <a:spLocks noChangeArrowheads="1"/>
            </p:cNvSpPr>
            <p:nvPr/>
          </p:nvSpPr>
          <p:spPr bwMode="auto">
            <a:xfrm>
              <a:off x="4773" y="1189"/>
              <a:ext cx="479" cy="79"/>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7009" name="Line 235"/>
            <p:cNvSpPr>
              <a:spLocks noChangeShapeType="1"/>
            </p:cNvSpPr>
            <p:nvPr/>
          </p:nvSpPr>
          <p:spPr bwMode="auto">
            <a:xfrm>
              <a:off x="1152" y="3426"/>
              <a:ext cx="4199" cy="1"/>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10" name="Line 236"/>
            <p:cNvSpPr>
              <a:spLocks noChangeShapeType="1"/>
            </p:cNvSpPr>
            <p:nvPr/>
          </p:nvSpPr>
          <p:spPr bwMode="auto">
            <a:xfrm>
              <a:off x="1152" y="3426"/>
              <a:ext cx="1" cy="40"/>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11" name="Rectangle 237"/>
            <p:cNvSpPr>
              <a:spLocks noChangeArrowheads="1"/>
            </p:cNvSpPr>
            <p:nvPr/>
          </p:nvSpPr>
          <p:spPr bwMode="auto">
            <a:xfrm>
              <a:off x="1125" y="3486"/>
              <a:ext cx="49"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1100">
                  <a:solidFill>
                    <a:srgbClr val="000000"/>
                  </a:solidFill>
                </a:rPr>
                <a:t>0</a:t>
              </a:r>
              <a:endParaRPr lang="en-US"/>
            </a:p>
          </p:txBody>
        </p:sp>
        <p:sp>
          <p:nvSpPr>
            <p:cNvPr id="167012" name="Line 238"/>
            <p:cNvSpPr>
              <a:spLocks noChangeShapeType="1"/>
            </p:cNvSpPr>
            <p:nvPr/>
          </p:nvSpPr>
          <p:spPr bwMode="auto">
            <a:xfrm>
              <a:off x="1969" y="3426"/>
              <a:ext cx="1" cy="40"/>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13" name="Rectangle 239"/>
            <p:cNvSpPr>
              <a:spLocks noChangeArrowheads="1"/>
            </p:cNvSpPr>
            <p:nvPr/>
          </p:nvSpPr>
          <p:spPr bwMode="auto">
            <a:xfrm>
              <a:off x="1923" y="3486"/>
              <a:ext cx="98"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1100">
                  <a:solidFill>
                    <a:srgbClr val="000000"/>
                  </a:solidFill>
                </a:rPr>
                <a:t>20</a:t>
              </a:r>
              <a:endParaRPr lang="en-US"/>
            </a:p>
          </p:txBody>
        </p:sp>
        <p:sp>
          <p:nvSpPr>
            <p:cNvPr id="167014" name="Line 240"/>
            <p:cNvSpPr>
              <a:spLocks noChangeShapeType="1"/>
            </p:cNvSpPr>
            <p:nvPr/>
          </p:nvSpPr>
          <p:spPr bwMode="auto">
            <a:xfrm>
              <a:off x="2786" y="3426"/>
              <a:ext cx="1" cy="40"/>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15" name="Rectangle 241"/>
            <p:cNvSpPr>
              <a:spLocks noChangeArrowheads="1"/>
            </p:cNvSpPr>
            <p:nvPr/>
          </p:nvSpPr>
          <p:spPr bwMode="auto">
            <a:xfrm>
              <a:off x="2740" y="3486"/>
              <a:ext cx="98"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1100">
                  <a:solidFill>
                    <a:srgbClr val="000000"/>
                  </a:solidFill>
                </a:rPr>
                <a:t>40</a:t>
              </a:r>
              <a:endParaRPr lang="en-US"/>
            </a:p>
          </p:txBody>
        </p:sp>
        <p:sp>
          <p:nvSpPr>
            <p:cNvPr id="167016" name="Line 242"/>
            <p:cNvSpPr>
              <a:spLocks noChangeShapeType="1"/>
            </p:cNvSpPr>
            <p:nvPr/>
          </p:nvSpPr>
          <p:spPr bwMode="auto">
            <a:xfrm>
              <a:off x="3604" y="3426"/>
              <a:ext cx="1" cy="40"/>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17" name="Rectangle 243"/>
            <p:cNvSpPr>
              <a:spLocks noChangeArrowheads="1"/>
            </p:cNvSpPr>
            <p:nvPr/>
          </p:nvSpPr>
          <p:spPr bwMode="auto">
            <a:xfrm>
              <a:off x="3564" y="3486"/>
              <a:ext cx="98"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1100">
                  <a:solidFill>
                    <a:srgbClr val="000000"/>
                  </a:solidFill>
                </a:rPr>
                <a:t>60</a:t>
              </a:r>
              <a:endParaRPr lang="en-US"/>
            </a:p>
          </p:txBody>
        </p:sp>
        <p:sp>
          <p:nvSpPr>
            <p:cNvPr id="167018" name="Line 244"/>
            <p:cNvSpPr>
              <a:spLocks noChangeShapeType="1"/>
            </p:cNvSpPr>
            <p:nvPr/>
          </p:nvSpPr>
          <p:spPr bwMode="auto">
            <a:xfrm>
              <a:off x="4428" y="3426"/>
              <a:ext cx="1" cy="40"/>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19" name="Rectangle 245"/>
            <p:cNvSpPr>
              <a:spLocks noChangeArrowheads="1"/>
            </p:cNvSpPr>
            <p:nvPr/>
          </p:nvSpPr>
          <p:spPr bwMode="auto">
            <a:xfrm>
              <a:off x="4381" y="3486"/>
              <a:ext cx="98"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1100">
                  <a:solidFill>
                    <a:srgbClr val="000000"/>
                  </a:solidFill>
                </a:rPr>
                <a:t>80</a:t>
              </a:r>
              <a:endParaRPr lang="en-US"/>
            </a:p>
          </p:txBody>
        </p:sp>
        <p:sp>
          <p:nvSpPr>
            <p:cNvPr id="167020" name="Line 246"/>
            <p:cNvSpPr>
              <a:spLocks noChangeShapeType="1"/>
            </p:cNvSpPr>
            <p:nvPr/>
          </p:nvSpPr>
          <p:spPr bwMode="auto">
            <a:xfrm>
              <a:off x="5245" y="3426"/>
              <a:ext cx="1" cy="40"/>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21" name="Rectangle 247"/>
            <p:cNvSpPr>
              <a:spLocks noChangeArrowheads="1"/>
            </p:cNvSpPr>
            <p:nvPr/>
          </p:nvSpPr>
          <p:spPr bwMode="auto">
            <a:xfrm>
              <a:off x="5179" y="3486"/>
              <a:ext cx="147"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1100">
                  <a:solidFill>
                    <a:srgbClr val="000000"/>
                  </a:solidFill>
                </a:rPr>
                <a:t>100</a:t>
              </a:r>
              <a:endParaRPr lang="en-US"/>
            </a:p>
          </p:txBody>
        </p:sp>
        <p:sp>
          <p:nvSpPr>
            <p:cNvPr id="167022" name="Rectangle 248"/>
            <p:cNvSpPr>
              <a:spLocks noChangeArrowheads="1"/>
            </p:cNvSpPr>
            <p:nvPr/>
          </p:nvSpPr>
          <p:spPr bwMode="auto">
            <a:xfrm>
              <a:off x="2813" y="3566"/>
              <a:ext cx="912" cy="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1100">
                  <a:solidFill>
                    <a:srgbClr val="000000"/>
                  </a:solidFill>
                </a:rPr>
                <a:t>Share of Gross Exports</a:t>
              </a:r>
              <a:endParaRPr lang="en-US"/>
            </a:p>
          </p:txBody>
        </p:sp>
        <p:sp>
          <p:nvSpPr>
            <p:cNvPr id="167023" name="Line 249"/>
            <p:cNvSpPr>
              <a:spLocks noChangeShapeType="1"/>
            </p:cNvSpPr>
            <p:nvPr/>
          </p:nvSpPr>
          <p:spPr bwMode="auto">
            <a:xfrm flipV="1">
              <a:off x="1152" y="1122"/>
              <a:ext cx="1" cy="2304"/>
            </a:xfrm>
            <a:prstGeom prst="line">
              <a:avLst/>
            </a:prstGeom>
            <a:noFill/>
            <a:ln w="76200">
              <a:solidFill>
                <a:srgbClr val="000000"/>
              </a:solidFill>
              <a:round/>
              <a:headEnd/>
              <a:tailEnd/>
            </a:ln>
            <a:extLst>
              <a:ext uri="{909E8E84-426E-40DD-AFC4-6F175D3DCCD1}">
                <a14:hiddenFill xmlns:a14="http://schemas.microsoft.com/office/drawing/2010/main">
                  <a:noFill/>
                </a14:hiddenFill>
              </a:ext>
            </a:extLst>
          </p:spPr>
          <p:txBody>
            <a:bodyPr/>
            <a:lstStyle/>
            <a:p>
              <a:endParaRPr lang="fr-CH"/>
            </a:p>
          </p:txBody>
        </p:sp>
        <p:sp>
          <p:nvSpPr>
            <p:cNvPr id="167024" name="Rectangle 250"/>
            <p:cNvSpPr>
              <a:spLocks noChangeArrowheads="1"/>
            </p:cNvSpPr>
            <p:nvPr/>
          </p:nvSpPr>
          <p:spPr bwMode="auto">
            <a:xfrm>
              <a:off x="707" y="3280"/>
              <a:ext cx="418"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World average</a:t>
              </a:r>
              <a:endParaRPr lang="en-US"/>
            </a:p>
          </p:txBody>
        </p:sp>
        <p:sp>
          <p:nvSpPr>
            <p:cNvPr id="167025" name="Rectangle 251"/>
            <p:cNvSpPr>
              <a:spLocks noChangeArrowheads="1"/>
            </p:cNvSpPr>
            <p:nvPr/>
          </p:nvSpPr>
          <p:spPr bwMode="auto">
            <a:xfrm>
              <a:off x="913" y="3154"/>
              <a:ext cx="203"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Mexico</a:t>
              </a:r>
              <a:endParaRPr lang="en-US"/>
            </a:p>
          </p:txBody>
        </p:sp>
        <p:sp>
          <p:nvSpPr>
            <p:cNvPr id="167026" name="Rectangle 252"/>
            <p:cNvSpPr>
              <a:spLocks noChangeArrowheads="1"/>
            </p:cNvSpPr>
            <p:nvPr/>
          </p:nvSpPr>
          <p:spPr bwMode="auto">
            <a:xfrm>
              <a:off x="454" y="3074"/>
              <a:ext cx="672"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EU accession countries</a:t>
              </a:r>
              <a:endParaRPr lang="en-US"/>
            </a:p>
          </p:txBody>
        </p:sp>
        <p:sp>
          <p:nvSpPr>
            <p:cNvPr id="167027" name="Rectangle 253"/>
            <p:cNvSpPr>
              <a:spLocks noChangeArrowheads="1"/>
            </p:cNvSpPr>
            <p:nvPr/>
          </p:nvSpPr>
          <p:spPr bwMode="auto">
            <a:xfrm>
              <a:off x="766" y="3001"/>
              <a:ext cx="351"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South Africa</a:t>
              </a:r>
              <a:endParaRPr lang="en-US"/>
            </a:p>
          </p:txBody>
        </p:sp>
        <p:sp>
          <p:nvSpPr>
            <p:cNvPr id="167028" name="Rectangle 254"/>
            <p:cNvSpPr>
              <a:spLocks noChangeArrowheads="1"/>
            </p:cNvSpPr>
            <p:nvPr/>
          </p:nvSpPr>
          <p:spPr bwMode="auto">
            <a:xfrm>
              <a:off x="647" y="2928"/>
              <a:ext cx="483"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Rest of the world</a:t>
              </a:r>
              <a:endParaRPr lang="en-US"/>
            </a:p>
          </p:txBody>
        </p:sp>
        <p:sp>
          <p:nvSpPr>
            <p:cNvPr id="167029" name="Rectangle 255"/>
            <p:cNvSpPr>
              <a:spLocks noChangeArrowheads="1"/>
            </p:cNvSpPr>
            <p:nvPr/>
          </p:nvSpPr>
          <p:spPr bwMode="auto">
            <a:xfrm>
              <a:off x="587" y="2855"/>
              <a:ext cx="543"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Rest Latin America</a:t>
              </a:r>
              <a:endParaRPr lang="en-US"/>
            </a:p>
          </p:txBody>
        </p:sp>
        <p:sp>
          <p:nvSpPr>
            <p:cNvPr id="167030" name="Rectangle 256"/>
            <p:cNvSpPr>
              <a:spLocks noChangeArrowheads="1"/>
            </p:cNvSpPr>
            <p:nvPr/>
          </p:nvSpPr>
          <p:spPr bwMode="auto">
            <a:xfrm>
              <a:off x="952" y="2782"/>
              <a:ext cx="160"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Brazil</a:t>
              </a:r>
              <a:endParaRPr lang="en-US"/>
            </a:p>
          </p:txBody>
        </p:sp>
        <p:sp>
          <p:nvSpPr>
            <p:cNvPr id="167031" name="Rectangle 257"/>
            <p:cNvSpPr>
              <a:spLocks noChangeArrowheads="1"/>
            </p:cNvSpPr>
            <p:nvPr/>
          </p:nvSpPr>
          <p:spPr bwMode="auto">
            <a:xfrm>
              <a:off x="574" y="2702"/>
              <a:ext cx="558"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Russian Federation</a:t>
              </a:r>
              <a:endParaRPr lang="en-US"/>
            </a:p>
          </p:txBody>
        </p:sp>
        <p:sp>
          <p:nvSpPr>
            <p:cNvPr id="167032" name="Rectangle 258"/>
            <p:cNvSpPr>
              <a:spLocks noChangeArrowheads="1"/>
            </p:cNvSpPr>
            <p:nvPr/>
          </p:nvSpPr>
          <p:spPr bwMode="auto">
            <a:xfrm>
              <a:off x="906" y="2570"/>
              <a:ext cx="207"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Taiwan</a:t>
              </a:r>
              <a:endParaRPr lang="en-US"/>
            </a:p>
          </p:txBody>
        </p:sp>
        <p:sp>
          <p:nvSpPr>
            <p:cNvPr id="167033" name="Rectangle 259"/>
            <p:cNvSpPr>
              <a:spLocks noChangeArrowheads="1"/>
            </p:cNvSpPr>
            <p:nvPr/>
          </p:nvSpPr>
          <p:spPr bwMode="auto">
            <a:xfrm>
              <a:off x="946" y="2497"/>
              <a:ext cx="172"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Korea</a:t>
              </a:r>
              <a:endParaRPr lang="en-US"/>
            </a:p>
          </p:txBody>
        </p:sp>
        <p:sp>
          <p:nvSpPr>
            <p:cNvPr id="167034" name="Rectangle 260"/>
            <p:cNvSpPr>
              <a:spLocks noChangeArrowheads="1"/>
            </p:cNvSpPr>
            <p:nvPr/>
          </p:nvSpPr>
          <p:spPr bwMode="auto">
            <a:xfrm>
              <a:off x="800" y="2424"/>
              <a:ext cx="323"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Hong Kong</a:t>
              </a:r>
              <a:endParaRPr lang="en-US"/>
            </a:p>
          </p:txBody>
        </p:sp>
        <p:sp>
          <p:nvSpPr>
            <p:cNvPr id="167035" name="Rectangle 261"/>
            <p:cNvSpPr>
              <a:spLocks noChangeArrowheads="1"/>
            </p:cNvSpPr>
            <p:nvPr/>
          </p:nvSpPr>
          <p:spPr bwMode="auto">
            <a:xfrm>
              <a:off x="806" y="2291"/>
              <a:ext cx="311"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Philippines</a:t>
              </a:r>
              <a:endParaRPr lang="en-US"/>
            </a:p>
          </p:txBody>
        </p:sp>
        <p:sp>
          <p:nvSpPr>
            <p:cNvPr id="167036" name="Rectangle 262"/>
            <p:cNvSpPr>
              <a:spLocks noChangeArrowheads="1"/>
            </p:cNvSpPr>
            <p:nvPr/>
          </p:nvSpPr>
          <p:spPr bwMode="auto">
            <a:xfrm>
              <a:off x="866" y="2218"/>
              <a:ext cx="253"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Malaysia</a:t>
              </a:r>
              <a:endParaRPr lang="en-US"/>
            </a:p>
          </p:txBody>
        </p:sp>
        <p:sp>
          <p:nvSpPr>
            <p:cNvPr id="167037" name="Rectangle 263"/>
            <p:cNvSpPr>
              <a:spLocks noChangeArrowheads="1"/>
            </p:cNvSpPr>
            <p:nvPr/>
          </p:nvSpPr>
          <p:spPr bwMode="auto">
            <a:xfrm>
              <a:off x="873" y="2145"/>
              <a:ext cx="247"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Thailand</a:t>
              </a:r>
              <a:endParaRPr lang="en-US"/>
            </a:p>
          </p:txBody>
        </p:sp>
        <p:sp>
          <p:nvSpPr>
            <p:cNvPr id="167038" name="Rectangle 264"/>
            <p:cNvSpPr>
              <a:spLocks noChangeArrowheads="1"/>
            </p:cNvSpPr>
            <p:nvPr/>
          </p:nvSpPr>
          <p:spPr bwMode="auto">
            <a:xfrm>
              <a:off x="879" y="2072"/>
              <a:ext cx="236"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Vietnam</a:t>
              </a:r>
              <a:endParaRPr lang="en-US"/>
            </a:p>
          </p:txBody>
        </p:sp>
        <p:sp>
          <p:nvSpPr>
            <p:cNvPr id="167039" name="Rectangle 265"/>
            <p:cNvSpPr>
              <a:spLocks noChangeArrowheads="1"/>
            </p:cNvSpPr>
            <p:nvPr/>
          </p:nvSpPr>
          <p:spPr bwMode="auto">
            <a:xfrm>
              <a:off x="946" y="1992"/>
              <a:ext cx="168"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China</a:t>
              </a:r>
              <a:endParaRPr lang="en-US"/>
            </a:p>
          </p:txBody>
        </p:sp>
        <p:sp>
          <p:nvSpPr>
            <p:cNvPr id="167040" name="Rectangle 266"/>
            <p:cNvSpPr>
              <a:spLocks noChangeArrowheads="1"/>
            </p:cNvSpPr>
            <p:nvPr/>
          </p:nvSpPr>
          <p:spPr bwMode="auto">
            <a:xfrm>
              <a:off x="840" y="1919"/>
              <a:ext cx="280"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Indonesia</a:t>
              </a:r>
              <a:endParaRPr lang="en-US"/>
            </a:p>
          </p:txBody>
        </p:sp>
        <p:sp>
          <p:nvSpPr>
            <p:cNvPr id="167041" name="Rectangle 267"/>
            <p:cNvSpPr>
              <a:spLocks noChangeArrowheads="1"/>
            </p:cNvSpPr>
            <p:nvPr/>
          </p:nvSpPr>
          <p:spPr bwMode="auto">
            <a:xfrm>
              <a:off x="627" y="1846"/>
              <a:ext cx="494"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Rest of East Asia</a:t>
              </a:r>
              <a:endParaRPr lang="en-US"/>
            </a:p>
          </p:txBody>
        </p:sp>
        <p:sp>
          <p:nvSpPr>
            <p:cNvPr id="167042" name="Rectangle 268"/>
            <p:cNvSpPr>
              <a:spLocks noChangeArrowheads="1"/>
            </p:cNvSpPr>
            <p:nvPr/>
          </p:nvSpPr>
          <p:spPr bwMode="auto">
            <a:xfrm>
              <a:off x="806" y="1773"/>
              <a:ext cx="312"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South Asia</a:t>
              </a:r>
              <a:endParaRPr lang="en-US"/>
            </a:p>
          </p:txBody>
        </p:sp>
        <p:sp>
          <p:nvSpPr>
            <p:cNvPr id="167043" name="Rectangle 269"/>
            <p:cNvSpPr>
              <a:spLocks noChangeArrowheads="1"/>
            </p:cNvSpPr>
            <p:nvPr/>
          </p:nvSpPr>
          <p:spPr bwMode="auto">
            <a:xfrm>
              <a:off x="972" y="1693"/>
              <a:ext cx="140"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India</a:t>
              </a:r>
              <a:endParaRPr lang="en-US"/>
            </a:p>
          </p:txBody>
        </p:sp>
        <p:sp>
          <p:nvSpPr>
            <p:cNvPr id="167044" name="Rectangle 270"/>
            <p:cNvSpPr>
              <a:spLocks noChangeArrowheads="1"/>
            </p:cNvSpPr>
            <p:nvPr/>
          </p:nvSpPr>
          <p:spPr bwMode="auto">
            <a:xfrm>
              <a:off x="893" y="1567"/>
              <a:ext cx="226"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Canada</a:t>
              </a:r>
              <a:endParaRPr lang="en-US"/>
            </a:p>
          </p:txBody>
        </p:sp>
        <p:sp>
          <p:nvSpPr>
            <p:cNvPr id="167045" name="Rectangle 271"/>
            <p:cNvSpPr>
              <a:spLocks noChangeArrowheads="1"/>
            </p:cNvSpPr>
            <p:nvPr/>
          </p:nvSpPr>
          <p:spPr bwMode="auto">
            <a:xfrm>
              <a:off x="946" y="1488"/>
              <a:ext cx="164"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EFTA</a:t>
              </a:r>
              <a:endParaRPr lang="en-US"/>
            </a:p>
          </p:txBody>
        </p:sp>
        <p:sp>
          <p:nvSpPr>
            <p:cNvPr id="167046" name="Rectangle 272"/>
            <p:cNvSpPr>
              <a:spLocks noChangeArrowheads="1"/>
            </p:cNvSpPr>
            <p:nvPr/>
          </p:nvSpPr>
          <p:spPr bwMode="auto">
            <a:xfrm>
              <a:off x="733" y="1415"/>
              <a:ext cx="387"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United States</a:t>
              </a:r>
              <a:endParaRPr lang="en-US"/>
            </a:p>
          </p:txBody>
        </p:sp>
        <p:sp>
          <p:nvSpPr>
            <p:cNvPr id="167047" name="Rectangle 273"/>
            <p:cNvSpPr>
              <a:spLocks noChangeArrowheads="1"/>
            </p:cNvSpPr>
            <p:nvPr/>
          </p:nvSpPr>
          <p:spPr bwMode="auto">
            <a:xfrm>
              <a:off x="933" y="1341"/>
              <a:ext cx="179"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EU 15</a:t>
              </a:r>
              <a:endParaRPr lang="en-US"/>
            </a:p>
          </p:txBody>
        </p:sp>
        <p:sp>
          <p:nvSpPr>
            <p:cNvPr id="167048" name="Rectangle 274"/>
            <p:cNvSpPr>
              <a:spLocks noChangeArrowheads="1"/>
            </p:cNvSpPr>
            <p:nvPr/>
          </p:nvSpPr>
          <p:spPr bwMode="auto">
            <a:xfrm>
              <a:off x="939" y="1268"/>
              <a:ext cx="176"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Japan</a:t>
              </a:r>
              <a:endParaRPr lang="en-US"/>
            </a:p>
          </p:txBody>
        </p:sp>
        <p:sp>
          <p:nvSpPr>
            <p:cNvPr id="167049" name="Rectangle 275"/>
            <p:cNvSpPr>
              <a:spLocks noChangeArrowheads="1"/>
            </p:cNvSpPr>
            <p:nvPr/>
          </p:nvSpPr>
          <p:spPr bwMode="auto">
            <a:xfrm>
              <a:off x="474" y="1195"/>
              <a:ext cx="665" cy="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Australia, New Zealand</a:t>
              </a:r>
              <a:endParaRPr lang="en-US"/>
            </a:p>
          </p:txBody>
        </p:sp>
        <p:sp>
          <p:nvSpPr>
            <p:cNvPr id="167050" name="Rectangle 276"/>
            <p:cNvSpPr>
              <a:spLocks noChangeArrowheads="1"/>
            </p:cNvSpPr>
            <p:nvPr/>
          </p:nvSpPr>
          <p:spPr bwMode="auto">
            <a:xfrm>
              <a:off x="2394" y="3725"/>
              <a:ext cx="1721" cy="338"/>
            </a:xfrm>
            <a:prstGeom prst="rect">
              <a:avLst/>
            </a:prstGeom>
            <a:solidFill>
              <a:srgbClr val="FFFFFF"/>
            </a:solidFill>
            <a:ln w="76200">
              <a:solidFill>
                <a:srgbClr val="000000"/>
              </a:solidFill>
              <a:miter lim="800000"/>
              <a:headEnd/>
              <a:tailEnd/>
            </a:ln>
          </p:spPr>
          <p:txBody>
            <a:bodyPr/>
            <a:lstStyle/>
            <a:p>
              <a:endParaRPr lang="fr-FR">
                <a:latin typeface="Times New Roman" pitchFamily="18" charset="0"/>
              </a:endParaRPr>
            </a:p>
          </p:txBody>
        </p:sp>
        <p:sp>
          <p:nvSpPr>
            <p:cNvPr id="167051" name="Rectangle 277"/>
            <p:cNvSpPr>
              <a:spLocks noChangeArrowheads="1"/>
            </p:cNvSpPr>
            <p:nvPr/>
          </p:nvSpPr>
          <p:spPr bwMode="auto">
            <a:xfrm>
              <a:off x="2441" y="3771"/>
              <a:ext cx="159" cy="113"/>
            </a:xfrm>
            <a:prstGeom prst="rect">
              <a:avLst/>
            </a:prstGeom>
            <a:solidFill>
              <a:srgbClr val="008BBC"/>
            </a:solidFill>
            <a:ln w="76200">
              <a:solidFill>
                <a:srgbClr val="008BBC"/>
              </a:solidFill>
              <a:miter lim="800000"/>
              <a:headEnd/>
              <a:tailEnd/>
            </a:ln>
          </p:spPr>
          <p:txBody>
            <a:bodyPr/>
            <a:lstStyle/>
            <a:p>
              <a:endParaRPr lang="fr-FR">
                <a:latin typeface="Times New Roman" pitchFamily="18" charset="0"/>
              </a:endParaRPr>
            </a:p>
          </p:txBody>
        </p:sp>
        <p:sp>
          <p:nvSpPr>
            <p:cNvPr id="167052" name="Rectangle 278"/>
            <p:cNvSpPr>
              <a:spLocks noChangeArrowheads="1"/>
            </p:cNvSpPr>
            <p:nvPr/>
          </p:nvSpPr>
          <p:spPr bwMode="auto">
            <a:xfrm>
              <a:off x="3192" y="3771"/>
              <a:ext cx="166" cy="113"/>
            </a:xfrm>
            <a:prstGeom prst="rect">
              <a:avLst/>
            </a:prstGeom>
            <a:solidFill>
              <a:srgbClr val="82C0E9"/>
            </a:solidFill>
            <a:ln w="76200">
              <a:solidFill>
                <a:srgbClr val="82C0E9"/>
              </a:solidFill>
              <a:miter lim="800000"/>
              <a:headEnd/>
              <a:tailEnd/>
            </a:ln>
          </p:spPr>
          <p:txBody>
            <a:bodyPr/>
            <a:lstStyle/>
            <a:p>
              <a:endParaRPr lang="fr-FR">
                <a:latin typeface="Times New Roman" pitchFamily="18" charset="0"/>
              </a:endParaRPr>
            </a:p>
          </p:txBody>
        </p:sp>
        <p:sp>
          <p:nvSpPr>
            <p:cNvPr id="167053" name="Rectangle 279"/>
            <p:cNvSpPr>
              <a:spLocks noChangeArrowheads="1"/>
            </p:cNvSpPr>
            <p:nvPr/>
          </p:nvSpPr>
          <p:spPr bwMode="auto">
            <a:xfrm>
              <a:off x="2441" y="3911"/>
              <a:ext cx="159" cy="113"/>
            </a:xfrm>
            <a:prstGeom prst="rect">
              <a:avLst/>
            </a:prstGeom>
            <a:solidFill>
              <a:srgbClr val="2D6D66"/>
            </a:solidFill>
            <a:ln w="76200">
              <a:solidFill>
                <a:srgbClr val="2D6D66"/>
              </a:solidFill>
              <a:miter lim="800000"/>
              <a:headEnd/>
              <a:tailEnd/>
            </a:ln>
          </p:spPr>
          <p:txBody>
            <a:bodyPr/>
            <a:lstStyle/>
            <a:p>
              <a:endParaRPr lang="fr-FR">
                <a:latin typeface="Times New Roman" pitchFamily="18" charset="0"/>
              </a:endParaRPr>
            </a:p>
          </p:txBody>
        </p:sp>
        <p:sp>
          <p:nvSpPr>
            <p:cNvPr id="167054" name="Rectangle 280"/>
            <p:cNvSpPr>
              <a:spLocks noChangeArrowheads="1"/>
            </p:cNvSpPr>
            <p:nvPr/>
          </p:nvSpPr>
          <p:spPr bwMode="auto">
            <a:xfrm>
              <a:off x="2660" y="3791"/>
              <a:ext cx="371"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Domestic VA</a:t>
              </a:r>
              <a:endParaRPr lang="en-US"/>
            </a:p>
          </p:txBody>
        </p:sp>
        <p:sp>
          <p:nvSpPr>
            <p:cNvPr id="167055" name="Rectangle 281"/>
            <p:cNvSpPr>
              <a:spLocks noChangeArrowheads="1"/>
            </p:cNvSpPr>
            <p:nvPr/>
          </p:nvSpPr>
          <p:spPr bwMode="auto">
            <a:xfrm>
              <a:off x="3418" y="3791"/>
              <a:ext cx="629"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Domestic VA returned</a:t>
              </a:r>
              <a:endParaRPr lang="en-US"/>
            </a:p>
          </p:txBody>
        </p:sp>
        <p:sp>
          <p:nvSpPr>
            <p:cNvPr id="167056" name="Rectangle 282"/>
            <p:cNvSpPr>
              <a:spLocks noChangeArrowheads="1"/>
            </p:cNvSpPr>
            <p:nvPr/>
          </p:nvSpPr>
          <p:spPr bwMode="auto">
            <a:xfrm>
              <a:off x="2660" y="3924"/>
              <a:ext cx="322" cy="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lIns="0" tIns="0" rIns="0" bIns="0">
              <a:spAutoFit/>
            </a:bodyPr>
            <a:lstStyle/>
            <a:p>
              <a:r>
                <a:rPr lang="en-US" sz="800">
                  <a:solidFill>
                    <a:srgbClr val="000000"/>
                  </a:solidFill>
                </a:rPr>
                <a:t>Foreign VA</a:t>
              </a:r>
              <a:endParaRPr lang="en-US"/>
            </a:p>
          </p:txBody>
        </p:sp>
      </p:grpSp>
      <p:sp>
        <p:nvSpPr>
          <p:cNvPr id="167057" name="TextBox 144"/>
          <p:cNvSpPr txBox="1">
            <a:spLocks noChangeArrowheads="1"/>
          </p:cNvSpPr>
          <p:nvPr/>
        </p:nvSpPr>
        <p:spPr bwMode="auto">
          <a:xfrm>
            <a:off x="3048000" y="2057400"/>
            <a:ext cx="2362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r>
              <a:rPr lang="en-US">
                <a:latin typeface="Times New Roman" pitchFamily="18" charset="0"/>
              </a:rPr>
              <a:t>Advanced economies</a:t>
            </a:r>
          </a:p>
        </p:txBody>
      </p:sp>
      <p:sp>
        <p:nvSpPr>
          <p:cNvPr id="167058" name="TextBox 145"/>
          <p:cNvSpPr txBox="1">
            <a:spLocks noChangeArrowheads="1"/>
          </p:cNvSpPr>
          <p:nvPr/>
        </p:nvSpPr>
        <p:spPr bwMode="auto">
          <a:xfrm>
            <a:off x="3048000" y="4506913"/>
            <a:ext cx="2362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r>
              <a:rPr lang="en-US">
                <a:latin typeface="Times New Roman" pitchFamily="18" charset="0"/>
              </a:rPr>
              <a:t>Other emerging</a:t>
            </a:r>
          </a:p>
        </p:txBody>
      </p:sp>
      <p:sp>
        <p:nvSpPr>
          <p:cNvPr id="167059" name="TextBox 146"/>
          <p:cNvSpPr txBox="1">
            <a:spLocks noChangeArrowheads="1"/>
          </p:cNvSpPr>
          <p:nvPr/>
        </p:nvSpPr>
        <p:spPr bwMode="auto">
          <a:xfrm>
            <a:off x="3048000" y="3733800"/>
            <a:ext cx="2362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r>
              <a:rPr lang="en-US">
                <a:latin typeface="Times New Roman" pitchFamily="18" charset="0"/>
              </a:rPr>
              <a:t>Asia NICs</a:t>
            </a:r>
          </a:p>
        </p:txBody>
      </p:sp>
      <p:sp>
        <p:nvSpPr>
          <p:cNvPr id="167060" name="TextBox 147"/>
          <p:cNvSpPr txBox="1">
            <a:spLocks noChangeArrowheads="1"/>
          </p:cNvSpPr>
          <p:nvPr/>
        </p:nvSpPr>
        <p:spPr bwMode="auto">
          <a:xfrm>
            <a:off x="3048000" y="3048000"/>
            <a:ext cx="2362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r>
              <a:rPr lang="en-US">
                <a:latin typeface="Times New Roman" pitchFamily="18" charset="0"/>
              </a:rPr>
              <a:t>Emerging Asia</a:t>
            </a:r>
          </a:p>
        </p:txBody>
      </p:sp>
      <p:sp>
        <p:nvSpPr>
          <p:cNvPr id="167061" name="Oval 149"/>
          <p:cNvSpPr>
            <a:spLocks noChangeArrowheads="1"/>
          </p:cNvSpPr>
          <p:nvPr/>
        </p:nvSpPr>
        <p:spPr bwMode="auto">
          <a:xfrm>
            <a:off x="1066800" y="4800600"/>
            <a:ext cx="914400" cy="381000"/>
          </a:xfrm>
          <a:prstGeom prst="ellipse">
            <a:avLst/>
          </a:prstGeom>
          <a:noFill/>
          <a:ln w="85725">
            <a:solidFill>
              <a:srgbClr val="FFFF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67063" name="Oval 151"/>
          <p:cNvSpPr>
            <a:spLocks noChangeArrowheads="1"/>
          </p:cNvSpPr>
          <p:nvPr/>
        </p:nvSpPr>
        <p:spPr bwMode="auto">
          <a:xfrm>
            <a:off x="914400" y="2971800"/>
            <a:ext cx="914400" cy="762000"/>
          </a:xfrm>
          <a:prstGeom prst="ellipse">
            <a:avLst/>
          </a:prstGeom>
          <a:noFill/>
          <a:ln w="85725">
            <a:solidFill>
              <a:srgbClr val="FFFF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5"/>
          <p:cNvSpPr>
            <a:spLocks noGrp="1"/>
          </p:cNvSpPr>
          <p:nvPr>
            <p:ph type="sldNum" sz="quarter" idx="12"/>
          </p:nvPr>
        </p:nvSpPr>
        <p:spPr/>
        <p:txBody>
          <a:bodyPr/>
          <a:lstStyle/>
          <a:p>
            <a:fld id="{E7B6CAB0-656A-42DF-9CFB-B1DB7FDD8BCD}" type="slidenum">
              <a:rPr lang="en-US"/>
              <a:pPr/>
              <a:t>10</a:t>
            </a:fld>
            <a:endParaRPr lang="en-US"/>
          </a:p>
        </p:txBody>
      </p:sp>
      <p:sp>
        <p:nvSpPr>
          <p:cNvPr id="160770" name="Rectangle 2"/>
          <p:cNvSpPr>
            <a:spLocks noGrp="1" noChangeArrowheads="1"/>
          </p:cNvSpPr>
          <p:nvPr>
            <p:ph type="title"/>
          </p:nvPr>
        </p:nvSpPr>
        <p:spPr>
          <a:xfrm>
            <a:off x="457200" y="1143000"/>
            <a:ext cx="8229600" cy="898525"/>
          </a:xfrm>
        </p:spPr>
        <p:txBody>
          <a:bodyPr/>
          <a:lstStyle/>
          <a:p>
            <a:r>
              <a:rPr lang="en-US" altLang="zh-CN" sz="2000" b="1">
                <a:latin typeface="Times New Roman" pitchFamily="18" charset="0"/>
                <a:ea typeface="宋体" charset="-122"/>
              </a:rPr>
              <a:t>Gross exports to GDP ratio is a misleading indicator of exports contribution to economic growth.</a:t>
            </a:r>
            <a:endParaRPr lang="en-US" sz="2000">
              <a:latin typeface="Times New Roman" pitchFamily="18" charset="0"/>
            </a:endParaRPr>
          </a:p>
        </p:txBody>
      </p:sp>
      <p:graphicFrame>
        <p:nvGraphicFramePr>
          <p:cNvPr id="160771" name="Object 5"/>
          <p:cNvGraphicFramePr>
            <a:graphicFrameLocks noChangeAspect="1"/>
          </p:cNvGraphicFramePr>
          <p:nvPr>
            <p:ph idx="1"/>
          </p:nvPr>
        </p:nvGraphicFramePr>
        <p:xfrm>
          <a:off x="457200" y="2133600"/>
          <a:ext cx="8077200" cy="4400550"/>
        </p:xfrm>
        <a:graphic>
          <a:graphicData uri="http://schemas.openxmlformats.org/presentationml/2006/ole">
            <mc:AlternateContent xmlns:mc="http://schemas.openxmlformats.org/markup-compatibility/2006">
              <mc:Choice xmlns:v="urn:schemas-microsoft-com:vml" Requires="v">
                <p:oleObj spid="_x0000_s160776" name="Chart" r:id="rId3" imgW="6172227" imgH="2752630" progId="MSGraph.Chart.8">
                  <p:embed/>
                </p:oleObj>
              </mc:Choice>
              <mc:Fallback>
                <p:oleObj name="Chart" r:id="rId3" imgW="6172227" imgH="2752630" progId="MSGraph.Chart.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2133600"/>
                        <a:ext cx="8077200" cy="4400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160772" name="Text Box 4"/>
          <p:cNvSpPr txBox="1">
            <a:spLocks noChangeArrowheads="1"/>
          </p:cNvSpPr>
          <p:nvPr/>
        </p:nvSpPr>
        <p:spPr bwMode="auto">
          <a:xfrm>
            <a:off x="1143000" y="6096000"/>
            <a:ext cx="68738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a:solidFill>
                  <a:schemeClr val="tx2"/>
                </a:solidFill>
                <a:ea typeface="宋体" charset="-122"/>
              </a:rPr>
              <a:t>Export/GDP for large economies in the world 1977-2006</a:t>
            </a:r>
            <a:endParaRPr lang="en-US">
              <a:solidFill>
                <a:schemeClr val="tx2"/>
              </a:solidFill>
            </a:endParaRPr>
          </a:p>
        </p:txBody>
      </p:sp>
      <p:sp>
        <p:nvSpPr>
          <p:cNvPr id="160773" name="Text Box 5"/>
          <p:cNvSpPr txBox="1">
            <a:spLocks noChangeArrowheads="1"/>
          </p:cNvSpPr>
          <p:nvPr/>
        </p:nvSpPr>
        <p:spPr bwMode="auto">
          <a:xfrm>
            <a:off x="1219200" y="2438400"/>
            <a:ext cx="5378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FF0066"/>
                </a:solidFill>
              </a:rPr>
              <a:t>Mexico – high ratio of exports to gdp, but mediocre </a:t>
            </a:r>
          </a:p>
          <a:p>
            <a:r>
              <a:rPr lang="en-US">
                <a:solidFill>
                  <a:srgbClr val="FF0066"/>
                </a:solidFill>
              </a:rPr>
              <a:t>Economic growth</a:t>
            </a:r>
          </a:p>
        </p:txBody>
      </p:sp>
      <p:sp>
        <p:nvSpPr>
          <p:cNvPr id="160775" name="AutoShape 7"/>
          <p:cNvSpPr>
            <a:spLocks noChangeArrowheads="1"/>
          </p:cNvSpPr>
          <p:nvPr/>
        </p:nvSpPr>
        <p:spPr bwMode="auto">
          <a:xfrm rot="616045">
            <a:off x="3429000" y="2895600"/>
            <a:ext cx="2133600" cy="485775"/>
          </a:xfrm>
          <a:prstGeom prst="rightArrow">
            <a:avLst>
              <a:gd name="adj1" fmla="val 50000"/>
              <a:gd name="adj2" fmla="val 109804"/>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5"/>
          <p:cNvSpPr>
            <a:spLocks noGrp="1"/>
          </p:cNvSpPr>
          <p:nvPr>
            <p:ph type="sldNum" sz="quarter" idx="12"/>
          </p:nvPr>
        </p:nvSpPr>
        <p:spPr/>
        <p:txBody>
          <a:bodyPr/>
          <a:lstStyle/>
          <a:p>
            <a:fld id="{79EDF0BF-DC1A-4784-A0B2-92EECD8D8FDB}" type="slidenum">
              <a:rPr lang="en-US"/>
              <a:pPr/>
              <a:t>11</a:t>
            </a:fld>
            <a:endParaRPr lang="en-US"/>
          </a:p>
        </p:txBody>
      </p:sp>
      <p:sp>
        <p:nvSpPr>
          <p:cNvPr id="145410" name="Rectangle 2"/>
          <p:cNvSpPr>
            <a:spLocks noGrp="1" noChangeArrowheads="1"/>
          </p:cNvSpPr>
          <p:nvPr>
            <p:ph type="title"/>
          </p:nvPr>
        </p:nvSpPr>
        <p:spPr>
          <a:xfrm>
            <a:off x="457200" y="1235075"/>
            <a:ext cx="8229600" cy="441325"/>
          </a:xfrm>
        </p:spPr>
        <p:txBody>
          <a:bodyPr/>
          <a:lstStyle/>
          <a:p>
            <a:r>
              <a:rPr lang="en-US" sz="2800" b="1"/>
              <a:t>Currency, the financial crisis and employment?</a:t>
            </a:r>
          </a:p>
        </p:txBody>
      </p:sp>
      <p:pic>
        <p:nvPicPr>
          <p:cNvPr id="145412"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609600" y="1752600"/>
            <a:ext cx="7467600" cy="4572000"/>
          </a:xfrm>
          <a:noFill/>
          <a:ln/>
        </p:spPr>
      </p:pic>
      <p:sp>
        <p:nvSpPr>
          <p:cNvPr id="145413" name="Text Box 5"/>
          <p:cNvSpPr txBox="1">
            <a:spLocks noChangeArrowheads="1"/>
          </p:cNvSpPr>
          <p:nvPr/>
        </p:nvSpPr>
        <p:spPr bwMode="auto">
          <a:xfrm>
            <a:off x="381000" y="6324600"/>
            <a:ext cx="8007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t>Source for underlying chart: Washington Post, Tuesday Oct 5, 2010, page A9</a:t>
            </a:r>
          </a:p>
        </p:txBody>
      </p:sp>
      <p:sp>
        <p:nvSpPr>
          <p:cNvPr id="145414" name="Text Box 6"/>
          <p:cNvSpPr txBox="1">
            <a:spLocks noChangeArrowheads="1"/>
          </p:cNvSpPr>
          <p:nvPr/>
        </p:nvSpPr>
        <p:spPr bwMode="auto">
          <a:xfrm>
            <a:off x="2590800" y="4876800"/>
            <a:ext cx="6248400"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b="1">
                <a:solidFill>
                  <a:srgbClr val="FF0066"/>
                </a:solidFill>
              </a:rPr>
              <a:t>With unemployment at 9.7% that’s about 7 million people above the “natural” rate of about 5%.  Bergsten estimates that the Asian currency effect is .6 to1.2 million in unemployment. But we can’t easily reproduce his numbers with our models.</a:t>
            </a:r>
          </a:p>
          <a:p>
            <a:r>
              <a:rPr lang="en-US" sz="1400" b="1">
                <a:solidFill>
                  <a:srgbClr val="FF0066"/>
                </a:solidFill>
              </a:rPr>
              <a:t>Recall Scott estimates returning China bilateral deficit to 2001 levels would generate 2.4 million jobs.</a:t>
            </a:r>
          </a:p>
        </p:txBody>
      </p:sp>
      <p:sp>
        <p:nvSpPr>
          <p:cNvPr id="145415" name="Text Box 7"/>
          <p:cNvSpPr txBox="1">
            <a:spLocks noChangeArrowheads="1"/>
          </p:cNvSpPr>
          <p:nvPr/>
        </p:nvSpPr>
        <p:spPr bwMode="auto">
          <a:xfrm>
            <a:off x="4419600" y="4191000"/>
            <a:ext cx="1987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t>900 billion “output</a:t>
            </a:r>
          </a:p>
          <a:p>
            <a:r>
              <a:rPr lang="en-US"/>
              <a:t>gap</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5"/>
          <p:cNvSpPr>
            <a:spLocks noGrp="1"/>
          </p:cNvSpPr>
          <p:nvPr>
            <p:ph type="sldNum" sz="quarter" idx="12"/>
          </p:nvPr>
        </p:nvSpPr>
        <p:spPr/>
        <p:txBody>
          <a:bodyPr/>
          <a:lstStyle/>
          <a:p>
            <a:fld id="{8F2552F1-0CF2-4A85-8D9F-D588A95BD961}" type="slidenum">
              <a:rPr lang="en-US"/>
              <a:pPr/>
              <a:t>12</a:t>
            </a:fld>
            <a:endParaRPr lang="en-US"/>
          </a:p>
        </p:txBody>
      </p:sp>
      <p:sp>
        <p:nvSpPr>
          <p:cNvPr id="164866" name="Rectangle 2"/>
          <p:cNvSpPr>
            <a:spLocks noGrp="1" noChangeArrowheads="1"/>
          </p:cNvSpPr>
          <p:nvPr>
            <p:ph type="title"/>
          </p:nvPr>
        </p:nvSpPr>
        <p:spPr>
          <a:xfrm>
            <a:off x="0" y="1066800"/>
            <a:ext cx="9144000" cy="517525"/>
          </a:xfrm>
        </p:spPr>
        <p:txBody>
          <a:bodyPr/>
          <a:lstStyle/>
          <a:p>
            <a:pPr algn="l"/>
            <a:r>
              <a:rPr lang="en-US" sz="2000"/>
              <a:t>From Chapter 6 employment opportunities – but what about knock on effects?</a:t>
            </a:r>
          </a:p>
        </p:txBody>
      </p:sp>
      <p:pic>
        <p:nvPicPr>
          <p:cNvPr id="164868"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52400" y="1600200"/>
            <a:ext cx="8686800" cy="5105400"/>
          </a:xfrm>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u numéro de diapositive 6"/>
          <p:cNvSpPr>
            <a:spLocks noGrp="1"/>
          </p:cNvSpPr>
          <p:nvPr>
            <p:ph type="sldNum" sz="quarter" idx="12"/>
          </p:nvPr>
        </p:nvSpPr>
        <p:spPr/>
        <p:txBody>
          <a:bodyPr/>
          <a:lstStyle/>
          <a:p>
            <a:fld id="{4433FCEE-13F3-49B8-AE74-50A32837305D}" type="slidenum">
              <a:rPr lang="en-US"/>
              <a:pPr/>
              <a:t>13</a:t>
            </a:fld>
            <a:endParaRPr lang="en-US"/>
          </a:p>
        </p:txBody>
      </p:sp>
      <p:sp>
        <p:nvSpPr>
          <p:cNvPr id="124930" name="Rectangle 2"/>
          <p:cNvSpPr>
            <a:spLocks noGrp="1" noChangeArrowheads="1"/>
          </p:cNvSpPr>
          <p:nvPr>
            <p:ph type="title"/>
          </p:nvPr>
        </p:nvSpPr>
        <p:spPr>
          <a:xfrm>
            <a:off x="457200" y="1066800"/>
            <a:ext cx="8229600" cy="898525"/>
          </a:xfrm>
        </p:spPr>
        <p:txBody>
          <a:bodyPr/>
          <a:lstStyle/>
          <a:p>
            <a:r>
              <a:rPr lang="en-US" sz="2400"/>
              <a:t>Macro Factors – Asia and Oil Exporters running big surpluses – US running big deficit</a:t>
            </a:r>
          </a:p>
        </p:txBody>
      </p:sp>
      <p:sp>
        <p:nvSpPr>
          <p:cNvPr id="124931" name="Text Box 3"/>
          <p:cNvSpPr txBox="1">
            <a:spLocks noChangeArrowheads="1"/>
          </p:cNvSpPr>
          <p:nvPr/>
        </p:nvSpPr>
        <p:spPr bwMode="auto">
          <a:xfrm>
            <a:off x="1600200" y="6613525"/>
            <a:ext cx="57150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1000"/>
              <a:t>IMF World Economic Outlook Database, April 2009, IMF Exchange Rates, and USDOL</a:t>
            </a:r>
          </a:p>
        </p:txBody>
      </p:sp>
      <p:pic>
        <p:nvPicPr>
          <p:cNvPr id="12493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724400"/>
            <a:ext cx="7886700" cy="192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493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600200"/>
            <a:ext cx="7924800" cy="344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4934" name="AutoShape 6"/>
          <p:cNvSpPr>
            <a:spLocks noChangeArrowheads="1"/>
          </p:cNvSpPr>
          <p:nvPr/>
        </p:nvSpPr>
        <p:spPr bwMode="auto">
          <a:xfrm>
            <a:off x="3886200" y="5638800"/>
            <a:ext cx="457200" cy="457200"/>
          </a:xfrm>
          <a:prstGeom prst="star4">
            <a:avLst>
              <a:gd name="adj" fmla="val 12500"/>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
        <p:nvSpPr>
          <p:cNvPr id="124936" name="AutoShape 8"/>
          <p:cNvSpPr>
            <a:spLocks noChangeArrowheads="1"/>
          </p:cNvSpPr>
          <p:nvPr/>
        </p:nvSpPr>
        <p:spPr bwMode="auto">
          <a:xfrm>
            <a:off x="7086600" y="5791200"/>
            <a:ext cx="457200" cy="457200"/>
          </a:xfrm>
          <a:prstGeom prst="star4">
            <a:avLst>
              <a:gd name="adj" fmla="val 12500"/>
            </a:avLst>
          </a:prstGeom>
          <a:solidFill>
            <a:srgbClr val="FF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5"/>
          <p:cNvSpPr>
            <a:spLocks noGrp="1"/>
          </p:cNvSpPr>
          <p:nvPr>
            <p:ph type="sldNum" sz="quarter" idx="12"/>
          </p:nvPr>
        </p:nvSpPr>
        <p:spPr/>
        <p:txBody>
          <a:bodyPr/>
          <a:lstStyle/>
          <a:p>
            <a:fld id="{BAE66BDE-883B-4BB9-91E4-0FEBB31593E9}" type="slidenum">
              <a:rPr lang="en-US"/>
              <a:pPr/>
              <a:t>14</a:t>
            </a:fld>
            <a:endParaRPr lang="en-US"/>
          </a:p>
        </p:txBody>
      </p:sp>
      <p:sp>
        <p:nvSpPr>
          <p:cNvPr id="162818" name="Rectangle 2"/>
          <p:cNvSpPr>
            <a:spLocks noGrp="1" noChangeArrowheads="1"/>
          </p:cNvSpPr>
          <p:nvPr>
            <p:ph type="title"/>
          </p:nvPr>
        </p:nvSpPr>
        <p:spPr>
          <a:xfrm>
            <a:off x="381000" y="990600"/>
            <a:ext cx="8229600" cy="974725"/>
          </a:xfrm>
        </p:spPr>
        <p:txBody>
          <a:bodyPr/>
          <a:lstStyle/>
          <a:p>
            <a:r>
              <a:rPr lang="en-US" sz="2400"/>
              <a:t>Why does a deeper understanding of value chains and value added trade matter?</a:t>
            </a:r>
          </a:p>
        </p:txBody>
      </p:sp>
      <p:sp>
        <p:nvSpPr>
          <p:cNvPr id="162819" name="Rectangle 3"/>
          <p:cNvSpPr>
            <a:spLocks noGrp="1" noChangeArrowheads="1"/>
          </p:cNvSpPr>
          <p:nvPr>
            <p:ph type="body" idx="1"/>
          </p:nvPr>
        </p:nvSpPr>
        <p:spPr>
          <a:xfrm>
            <a:off x="457200" y="1828800"/>
            <a:ext cx="8229600" cy="4572000"/>
          </a:xfrm>
        </p:spPr>
        <p:txBody>
          <a:bodyPr/>
          <a:lstStyle/>
          <a:p>
            <a:pPr>
              <a:lnSpc>
                <a:spcPct val="80000"/>
              </a:lnSpc>
            </a:pPr>
            <a:r>
              <a:rPr lang="en-US" sz="1800"/>
              <a:t>Will help us better understand, among other things:</a:t>
            </a:r>
          </a:p>
          <a:p>
            <a:pPr lvl="1">
              <a:lnSpc>
                <a:spcPct val="80000"/>
              </a:lnSpc>
            </a:pPr>
            <a:r>
              <a:rPr lang="en-US" sz="1600"/>
              <a:t>Trades net contribution to economic growth.</a:t>
            </a:r>
          </a:p>
          <a:p>
            <a:pPr lvl="1">
              <a:lnSpc>
                <a:spcPct val="80000"/>
              </a:lnSpc>
            </a:pPr>
            <a:r>
              <a:rPr lang="en-US" sz="1600"/>
              <a:t>Real trade balances on bilateral basis.</a:t>
            </a:r>
          </a:p>
          <a:p>
            <a:pPr lvl="1">
              <a:lnSpc>
                <a:spcPct val="80000"/>
              </a:lnSpc>
            </a:pPr>
            <a:r>
              <a:rPr lang="en-US" sz="1600"/>
              <a:t>Impact of exchange rate revaluation on trade flows.</a:t>
            </a:r>
          </a:p>
          <a:p>
            <a:pPr lvl="1">
              <a:lnSpc>
                <a:spcPct val="80000"/>
              </a:lnSpc>
            </a:pPr>
            <a:r>
              <a:rPr lang="en-US" sz="1600"/>
              <a:t>Employment impacts of trade and value chains.</a:t>
            </a:r>
          </a:p>
          <a:p>
            <a:pPr lvl="1">
              <a:lnSpc>
                <a:spcPct val="80000"/>
              </a:lnSpc>
            </a:pPr>
            <a:r>
              <a:rPr lang="en-US" sz="1600"/>
              <a:t>Better understand global effects/linkages of economic shocks, including natural disasters such as Japan’s earthquake and tsunami.</a:t>
            </a:r>
          </a:p>
          <a:p>
            <a:pPr lvl="1">
              <a:lnSpc>
                <a:spcPct val="80000"/>
              </a:lnSpc>
            </a:pPr>
            <a:r>
              <a:rPr lang="en-US" sz="1600"/>
              <a:t>Full range of interested parties in trade disputes – including unexpected third country opposition, or downstream domestic concerns in AD/CVD cases..</a:t>
            </a:r>
          </a:p>
          <a:p>
            <a:pPr lvl="1">
              <a:lnSpc>
                <a:spcPct val="80000"/>
              </a:lnSpc>
            </a:pPr>
            <a:r>
              <a:rPr lang="en-US" sz="1600"/>
              <a:t>Better understanding of true distribution of environmental impact/GHG emissions resulting from trade.</a:t>
            </a:r>
          </a:p>
          <a:p>
            <a:pPr lvl="1">
              <a:lnSpc>
                <a:spcPct val="80000"/>
              </a:lnSpc>
            </a:pPr>
            <a:r>
              <a:rPr lang="en-US" sz="1600"/>
              <a:t>Better estimates of the true sources of sophistication in a country’s exports.</a:t>
            </a:r>
          </a:p>
          <a:p>
            <a:pPr lvl="1">
              <a:lnSpc>
                <a:spcPct val="80000"/>
              </a:lnSpc>
            </a:pPr>
            <a:r>
              <a:rPr lang="en-US" sz="1600"/>
              <a:t>Real size/impact of tariffs and NTMs on trade.</a:t>
            </a:r>
          </a:p>
          <a:p>
            <a:pPr lvl="1">
              <a:lnSpc>
                <a:spcPct val="80000"/>
              </a:lnSpc>
            </a:pPr>
            <a:r>
              <a:rPr lang="en-US" sz="1600"/>
              <a:t>Better estimates of concepts from “revealed comparative advantage” to gravity models of trade.</a:t>
            </a:r>
          </a:p>
          <a:p>
            <a:pPr lvl="1">
              <a:lnSpc>
                <a:spcPct val="80000"/>
              </a:lnSpc>
            </a:pPr>
            <a:r>
              <a:rPr lang="en-US" sz="1600"/>
              <a:t>Better understand and measure role of quality institutions and policy transparency/stability, implications for deep vs. shallow RTAs. </a:t>
            </a:r>
          </a:p>
          <a:p>
            <a:pPr>
              <a:lnSpc>
                <a:spcPct val="80000"/>
              </a:lnSpc>
            </a:pPr>
            <a:r>
              <a:rPr lang="en-US" sz="1800"/>
              <a:t>This new WTO/IDE-JETRO publication takes major steps toward helping us answer these important questions.</a:t>
            </a:r>
          </a:p>
          <a:p>
            <a:pPr lvl="1">
              <a:lnSpc>
                <a:spcPct val="80000"/>
              </a:lnSpc>
              <a:buFontTx/>
              <a:buNone/>
            </a:pPr>
            <a:endParaRPr lang="en-US" sz="160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5"/>
          <p:cNvSpPr>
            <a:spLocks noGrp="1"/>
          </p:cNvSpPr>
          <p:nvPr>
            <p:ph type="sldNum" sz="quarter" idx="12"/>
          </p:nvPr>
        </p:nvSpPr>
        <p:spPr/>
        <p:txBody>
          <a:bodyPr/>
          <a:lstStyle/>
          <a:p>
            <a:fld id="{1FCA027A-CCE8-4F7A-9608-3C6623A0AD22}" type="slidenum">
              <a:rPr lang="en-US"/>
              <a:pPr/>
              <a:t>15</a:t>
            </a:fld>
            <a:endParaRPr lang="en-US"/>
          </a:p>
        </p:txBody>
      </p:sp>
      <p:sp>
        <p:nvSpPr>
          <p:cNvPr id="167938" name="Rectangle 2"/>
          <p:cNvSpPr>
            <a:spLocks noGrp="1" noChangeArrowheads="1"/>
          </p:cNvSpPr>
          <p:nvPr>
            <p:ph type="title"/>
          </p:nvPr>
        </p:nvSpPr>
        <p:spPr/>
        <p:txBody>
          <a:bodyPr/>
          <a:lstStyle/>
          <a:p>
            <a:r>
              <a:rPr lang="en-US"/>
              <a:t>Thank you.</a:t>
            </a:r>
          </a:p>
        </p:txBody>
      </p:sp>
      <p:sp>
        <p:nvSpPr>
          <p:cNvPr id="167939" name="Rectangle 3"/>
          <p:cNvSpPr>
            <a:spLocks noGrp="1" noChangeArrowheads="1"/>
          </p:cNvSpPr>
          <p:nvPr>
            <p:ph type="body" idx="1"/>
          </p:nvPr>
        </p:nvSpPr>
        <p:spPr/>
        <p:txBody>
          <a:bodyPr/>
          <a:lstStyle/>
          <a:p>
            <a:endParaRPr lang="fr-F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TC_TEMPLATE">
  <a:themeElements>
    <a:clrScheme name="ITC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ITC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ITC_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TC_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TC_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TC_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TC_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TC_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TC_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TC_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TC_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TC_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TC_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TC_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5461</TotalTime>
  <Words>1116</Words>
  <Application>Microsoft Office PowerPoint</Application>
  <PresentationFormat>Affichage à l'écran (4:3)</PresentationFormat>
  <Paragraphs>125</Paragraphs>
  <Slides>15</Slides>
  <Notes>1</Notes>
  <HiddenSlides>0</HiddenSlides>
  <MMClips>0</MMClips>
  <ScaleCrop>false</ScaleCrop>
  <HeadingPairs>
    <vt:vector size="8" baseType="variant">
      <vt:variant>
        <vt:lpstr>Polices utilisées</vt:lpstr>
      </vt:variant>
      <vt:variant>
        <vt:i4>3</vt:i4>
      </vt:variant>
      <vt:variant>
        <vt:lpstr>Thème</vt:lpstr>
      </vt:variant>
      <vt:variant>
        <vt:i4>1</vt:i4>
      </vt:variant>
      <vt:variant>
        <vt:lpstr>Serveurs OLE incorporés</vt:lpstr>
      </vt:variant>
      <vt:variant>
        <vt:i4>2</vt:i4>
      </vt:variant>
      <vt:variant>
        <vt:lpstr>Titres des diapositives</vt:lpstr>
      </vt:variant>
      <vt:variant>
        <vt:i4>15</vt:i4>
      </vt:variant>
    </vt:vector>
  </HeadingPairs>
  <TitlesOfParts>
    <vt:vector size="21" baseType="lpstr">
      <vt:lpstr>Arial</vt:lpstr>
      <vt:lpstr>Times New Roman</vt:lpstr>
      <vt:lpstr>宋体</vt:lpstr>
      <vt:lpstr>ITC_TEMPLATE</vt:lpstr>
      <vt:lpstr>Adobe Photoshop Image</vt:lpstr>
      <vt:lpstr>Microsoft Graph Chart</vt:lpstr>
      <vt:lpstr>Présentation PowerPoint</vt:lpstr>
      <vt:lpstr>Présentation PowerPoint</vt:lpstr>
      <vt:lpstr>Présentation PowerPoint</vt:lpstr>
      <vt:lpstr>Why does this issue matter so much?</vt:lpstr>
      <vt:lpstr>Présentation PowerPoint</vt:lpstr>
      <vt:lpstr>Présentation PowerPoint</vt:lpstr>
      <vt:lpstr>From chapter 9 </vt:lpstr>
      <vt:lpstr>Estimates of China’s VA in exports from KWW 2010 – very similar to WTO, IDE-JETRO numbers.  Provides hard evidence of role of supply chains in shifting trade.</vt:lpstr>
      <vt:lpstr>Decomposition of value added in global gross exports – KPWW 2011</vt:lpstr>
      <vt:lpstr>Gross exports to GDP ratio is a misleading indicator of exports contribution to economic growth.</vt:lpstr>
      <vt:lpstr>Currency, the financial crisis and employment?</vt:lpstr>
      <vt:lpstr>From Chapter 6 employment opportunities – but what about knock on effects?</vt:lpstr>
      <vt:lpstr>Macro Factors – Asia and Oil Exporters running big surpluses – US running big deficit</vt:lpstr>
      <vt:lpstr>Why does a deeper understanding of value chains and value added trade matter?</vt:lpstr>
      <vt:lpstr>Thank you.</vt:lpstr>
    </vt:vector>
  </TitlesOfParts>
  <Company>USITC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Renea.mcgriff</dc:creator>
  <cp:lastModifiedBy>Moris, Sonia</cp:lastModifiedBy>
  <cp:revision>57</cp:revision>
  <cp:lastPrinted>2010-05-11T14:51:12Z</cp:lastPrinted>
  <dcterms:created xsi:type="dcterms:W3CDTF">2009-10-14T20:42:34Z</dcterms:created>
  <dcterms:modified xsi:type="dcterms:W3CDTF">2011-06-07T09:57:35Z</dcterms:modified>
</cp:coreProperties>
</file>