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doc" ContentType="application/msword"/>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6" r:id="rId1"/>
  </p:sldMasterIdLst>
  <p:sldIdLst>
    <p:sldId id="256" r:id="rId2"/>
    <p:sldId id="259" r:id="rId3"/>
    <p:sldId id="265" r:id="rId4"/>
    <p:sldId id="266" r:id="rId5"/>
    <p:sldId id="268" r:id="rId6"/>
    <p:sldId id="269" r:id="rId7"/>
    <p:sldId id="267" r:id="rId8"/>
    <p:sldId id="264" r:id="rId9"/>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ortez" initials="MO" lastIdx="5" clrIdx="0"/>
  <p:cmAuthor id="1" name="vbustamante" initials="v"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7" d="100"/>
          <a:sy n="107" d="100"/>
        </p:scale>
        <p:origin x="-84"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AA44EC7F-602E-46AE-8B75-EA9E24F504E6}" type="datetimeFigureOut">
              <a:rPr lang="es-ES"/>
              <a:pPr>
                <a:defRPr/>
              </a:pPr>
              <a:t>01/11/2010</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78AF1D9-81BF-484C-80CC-273FF463C5F8}" type="slidenum">
              <a:rPr lang="es-ES"/>
              <a:pPr>
                <a:defRPr/>
              </a:pPr>
              <a:t>‹#›</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4FD84-AA1B-435E-B8B7-4FEE190BFFED}" type="datetimeFigureOut">
              <a:rPr lang="es-ES"/>
              <a:pPr>
                <a:defRPr/>
              </a:pPr>
              <a:t>01/11/2010</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F8FF658-ED95-4165-BE41-DB44BBF9ED85}" type="slidenum">
              <a:rPr lang="es-ES"/>
              <a:pPr>
                <a:defRPr/>
              </a:pPr>
              <a:t>‹#›</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C8D47-50D1-4EEF-9423-9C3B5FA9DBEF}" type="datetimeFigureOut">
              <a:rPr lang="es-ES"/>
              <a:pPr>
                <a:defRPr/>
              </a:pPr>
              <a:t>01/11/2010</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576A147-C093-40EB-8830-F7DA871D8D72}" type="slidenum">
              <a:rPr lang="es-ES"/>
              <a:pPr>
                <a:defRPr/>
              </a:pPr>
              <a:t>‹#›</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7BB716C2-E897-4F5D-93F5-27FC4060E865}" type="datetimeFigureOut">
              <a:rPr lang="es-ES"/>
              <a:pPr>
                <a:defRPr/>
              </a:pPr>
              <a:t>01/11/2010</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B125D097-0CF7-471C-9F66-D77A15F75D09}" type="slidenum">
              <a:rPr lang="es-ES"/>
              <a:pPr>
                <a:defRPr/>
              </a:pPr>
              <a:t>‹#›</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0C963E72-5DA1-4843-AB34-11739A70EB9E}" type="datetimeFigureOut">
              <a:rPr lang="es-ES"/>
              <a:pPr>
                <a:defRPr/>
              </a:pPr>
              <a:t>01/11/2010</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860AE58E-3845-40CD-AED3-D9B0AC6BFCC7}" type="slidenum">
              <a:rPr lang="es-ES"/>
              <a:pPr>
                <a:defRPr/>
              </a:pPr>
              <a:t>‹#›</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82B9DF38-1C0A-42A5-8DD8-33F81870760D}" type="datetimeFigureOut">
              <a:rPr lang="es-ES"/>
              <a:pPr>
                <a:defRPr/>
              </a:pPr>
              <a:t>01/11/2010</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F053F710-8B31-4999-A9FA-42A1C8D14586}" type="slidenum">
              <a:rPr lang="es-ES"/>
              <a:pPr>
                <a:defRPr/>
              </a:pPr>
              <a:t>‹#›</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8B109826-E160-4066-A734-51D584A6F4CE}" type="datetimeFigureOut">
              <a:rPr lang="es-ES"/>
              <a:pPr>
                <a:defRPr/>
              </a:pPr>
              <a:t>01/11/2010</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95BE57ED-0F4F-4358-8E8B-7F2E2A01BE47}" type="slidenum">
              <a:rPr lang="es-ES"/>
              <a:pPr>
                <a:defRPr/>
              </a:pPr>
              <a:t>‹#›</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345484D-1897-4E0D-89ED-19D106496436}" type="datetimeFigureOut">
              <a:rPr lang="es-ES"/>
              <a:pPr>
                <a:defRPr/>
              </a:pPr>
              <a:t>01/11/2010</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6E7792F8-14ED-4CD1-A1D6-4FCDABDC9A31}" type="slidenum">
              <a:rPr lang="es-ES"/>
              <a:pPr>
                <a:defRPr/>
              </a:pPr>
              <a:t>‹#›</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34E86459-B2B4-4FB6-88DE-9121C9769449}" type="datetimeFigureOut">
              <a:rPr lang="es-ES"/>
              <a:pPr>
                <a:defRPr/>
              </a:pPr>
              <a:t>01/11/2010</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5B4519E7-54D6-4151-8C17-3A52DA26230D}" type="slidenum">
              <a:rPr lang="es-ES"/>
              <a:pPr>
                <a:defRPr/>
              </a:pPr>
              <a:t>‹#›</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1895B1F3-3C9F-498D-8CFA-5C54E45893E3}" type="datetimeFigureOut">
              <a:rPr lang="es-ES"/>
              <a:pPr>
                <a:defRPr/>
              </a:pPr>
              <a:t>01/11/2010</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D688E84-2EC3-46F0-8848-F81BBFBB019B}" type="slidenum">
              <a:rPr lang="es-ES"/>
              <a:pPr>
                <a:defRPr/>
              </a:pPr>
              <a:t>‹#›</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2600864-081D-4F7F-9CA2-4DE87014490B}" type="datetimeFigureOut">
              <a:rPr lang="es-ES"/>
              <a:pPr>
                <a:defRPr/>
              </a:pPr>
              <a:t>01/11/2010</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1E84528-6B99-44FC-BF0D-E083CA5663B7}" type="slidenum">
              <a:rPr lang="es-ES"/>
              <a:pPr>
                <a:defRPr/>
              </a:pPr>
              <a:t>‹#›</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cSld name="Título, 1 obje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quarter" idx="2"/>
          </p:nvPr>
        </p:nvSpPr>
        <p:spPr>
          <a:xfrm>
            <a:off x="4648200" y="1600200"/>
            <a:ext cx="4038600" cy="21859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contenido"/>
          <p:cNvSpPr>
            <a:spLocks noGrp="1"/>
          </p:cNvSpPr>
          <p:nvPr>
            <p:ph sz="quarter" idx="3"/>
          </p:nvPr>
        </p:nvSpPr>
        <p:spPr>
          <a:xfrm>
            <a:off x="4648200" y="3938588"/>
            <a:ext cx="4038600" cy="2187575"/>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Rectangle 4"/>
          <p:cNvSpPr>
            <a:spLocks noGrp="1" noChangeArrowheads="1"/>
          </p:cNvSpPr>
          <p:nvPr>
            <p:ph type="dt" sz="half" idx="10"/>
          </p:nvPr>
        </p:nvSpPr>
        <p:spPr/>
        <p:txBody>
          <a:bodyPr/>
          <a:lstStyle>
            <a:lvl1pPr>
              <a:defRPr/>
            </a:lvl1pPr>
          </a:lstStyle>
          <a:p>
            <a:pPr>
              <a:defRPr/>
            </a:pPr>
            <a:endParaRPr lang="en-GB"/>
          </a:p>
        </p:txBody>
      </p:sp>
      <p:sp>
        <p:nvSpPr>
          <p:cNvPr id="7" name="Rectangle 5"/>
          <p:cNvSpPr>
            <a:spLocks noGrp="1" noChangeArrowheads="1"/>
          </p:cNvSpPr>
          <p:nvPr>
            <p:ph type="ftr" sz="quarter" idx="11"/>
          </p:nvPr>
        </p:nvSpPr>
        <p:spPr/>
        <p:txBody>
          <a:bodyPr/>
          <a:lstStyle>
            <a:lvl1pPr>
              <a:defRPr/>
            </a:lvl1pPr>
          </a:lstStyle>
          <a:p>
            <a:pPr>
              <a:defRPr/>
            </a:pPr>
            <a:endParaRPr lang="en-GB"/>
          </a:p>
        </p:txBody>
      </p:sp>
      <p:sp>
        <p:nvSpPr>
          <p:cNvPr id="8" name="Rectangle 6"/>
          <p:cNvSpPr>
            <a:spLocks noGrp="1" noChangeArrowheads="1"/>
          </p:cNvSpPr>
          <p:nvPr>
            <p:ph type="sldNum" sz="quarter" idx="12"/>
          </p:nvPr>
        </p:nvSpPr>
        <p:spPr/>
        <p:txBody>
          <a:bodyPr/>
          <a:lstStyle>
            <a:lvl1pPr>
              <a:defRPr/>
            </a:lvl1pPr>
          </a:lstStyle>
          <a:p>
            <a:pPr>
              <a:defRPr/>
            </a:pPr>
            <a:fld id="{F73D2703-AD81-4FAD-A1F1-C0B67A2BFA8B}" type="slidenum">
              <a:rPr lang="en-GB"/>
              <a:pPr>
                <a:defRPr/>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50"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2051"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8413761A-8DA3-4520-AABA-D71FBBE2EC79}" type="datetimeFigureOut">
              <a:rPr lang="es-ES"/>
              <a:pPr>
                <a:defRPr/>
              </a:pPr>
              <a:t>01/11/2010</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3E1CE39E-F604-4188-8649-B23EFE1E3617}" type="slidenum">
              <a:rPr lang="es-ES"/>
              <a:pPr>
                <a:defRPr/>
              </a:pPr>
              <a:t>‹#›</a:t>
            </a:fld>
            <a:endParaRPr lang="es-ES"/>
          </a:p>
        </p:txBody>
      </p:sp>
    </p:spTree>
  </p:cSld>
  <p:clrMap bg1="lt1" tx1="dk1" bg2="lt2" tx2="dk2" accent1="accent1" accent2="accent2" accent3="accent3" accent4="accent4" accent5="accent5" accent6="accent6" hlink="hlink" folHlink="folHlink"/>
  <p:sldLayoutIdLst>
    <p:sldLayoutId id="2147483903" r:id="rId1"/>
    <p:sldLayoutId id="2147483904" r:id="rId2"/>
    <p:sldLayoutId id="2147483905" r:id="rId3"/>
    <p:sldLayoutId id="2147483906" r:id="rId4"/>
    <p:sldLayoutId id="2147483907" r:id="rId5"/>
    <p:sldLayoutId id="2147483908" r:id="rId6"/>
    <p:sldLayoutId id="2147483909" r:id="rId7"/>
    <p:sldLayoutId id="2147483910" r:id="rId8"/>
    <p:sldLayoutId id="2147483911" r:id="rId9"/>
    <p:sldLayoutId id="2147483912" r:id="rId10"/>
    <p:sldLayoutId id="2147483913" r:id="rId11"/>
    <p:sldLayoutId id="2147483914" r:id="rId12"/>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hyperlink" Target="RTCAmedicamentosveterinariosES15-02-08.pdf" TargetMode="External"/><Relationship Id="rId3" Type="http://schemas.openxmlformats.org/officeDocument/2006/relationships/hyperlink" Target="mailto:vbustamante@minec.gob.sv" TargetMode="External"/><Relationship Id="rId7" Type="http://schemas.openxmlformats.org/officeDocument/2006/relationships/hyperlink" Target="NSLV85.doc" TargetMode="External"/><Relationship Id="rId2" Type="http://schemas.openxmlformats.org/officeDocument/2006/relationships/hyperlink" Target="mailto:ezelada@minec.gob.sv" TargetMode="Externa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hyperlink" Target="SLV126.doc" TargetMode="External"/><Relationship Id="rId4" Type="http://schemas.openxmlformats.org/officeDocument/2006/relationships/hyperlink" Target="mailto:datco@minec.gob.sv" TargetMode="External"/></Relationships>
</file>

<file path=ppt/slides/_rels/slide6.xml.rels><?xml version="1.0" encoding="UTF-8" standalone="yes"?>
<Relationships xmlns="http://schemas.openxmlformats.org/package/2006/relationships"><Relationship Id="rId3" Type="http://schemas.openxmlformats.org/officeDocument/2006/relationships/oleObject" Target="../embeddings/Microsoft_Word_97_-_2003_Document1.doc"/><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4.em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625" y="2000250"/>
            <a:ext cx="8458200" cy="4500563"/>
          </a:xfrm>
        </p:spPr>
        <p:txBody>
          <a:bodyPr rtlCol="0">
            <a:normAutofit fontScale="90000"/>
          </a:bodyPr>
          <a:lstStyle/>
          <a:p>
            <a:pPr eaLnBrk="1" fontAlgn="auto" hangingPunct="1">
              <a:spcAft>
                <a:spcPts val="0"/>
              </a:spcAft>
              <a:defRPr/>
            </a:pPr>
            <a:r>
              <a:rPr lang="es-ES" sz="2400" dirty="0" smtClean="0"/>
              <a:t>Taller sobre las disposiciones del Acuerdo Medidas Sanitarias y Fitosanitarias relativas a la transparencia</a:t>
            </a:r>
            <a:r>
              <a:rPr lang="es-MX" sz="2400" dirty="0" smtClean="0">
                <a:latin typeface="+mn-lt"/>
              </a:rPr>
              <a:t/>
            </a:r>
            <a:br>
              <a:rPr lang="es-MX" sz="2400" dirty="0" smtClean="0">
                <a:latin typeface="+mn-lt"/>
              </a:rPr>
            </a:br>
            <a:r>
              <a:rPr lang="es-MX" sz="2400" dirty="0" smtClean="0">
                <a:latin typeface="+mn-lt"/>
              </a:rPr>
              <a:t/>
            </a:r>
            <a:br>
              <a:rPr lang="es-MX" sz="2400" dirty="0" smtClean="0">
                <a:latin typeface="+mn-lt"/>
              </a:rPr>
            </a:br>
            <a:r>
              <a:rPr lang="es-MX" sz="2400" dirty="0" smtClean="0">
                <a:latin typeface="+mn-lt"/>
              </a:rPr>
              <a:t>País</a:t>
            </a:r>
            <a:br>
              <a:rPr lang="es-MX" sz="2400" dirty="0" smtClean="0">
                <a:latin typeface="+mn-lt"/>
              </a:rPr>
            </a:br>
            <a:r>
              <a:rPr lang="es-MX" sz="2400" dirty="0" smtClean="0">
                <a:latin typeface="+mn-lt"/>
              </a:rPr>
              <a:t>El Salvador </a:t>
            </a:r>
            <a:br>
              <a:rPr lang="es-MX" sz="2400" dirty="0" smtClean="0">
                <a:latin typeface="+mn-lt"/>
              </a:rPr>
            </a:br>
            <a:r>
              <a:rPr lang="es-MX" sz="2400" dirty="0" smtClean="0">
                <a:latin typeface="+mn-lt"/>
              </a:rPr>
              <a:t/>
            </a:r>
            <a:br>
              <a:rPr lang="es-MX" sz="2400" dirty="0" smtClean="0">
                <a:latin typeface="+mn-lt"/>
              </a:rPr>
            </a:br>
            <a:r>
              <a:rPr lang="es-MX" sz="2400" dirty="0" smtClean="0">
                <a:latin typeface="+mn-lt"/>
              </a:rPr>
              <a:t>Participante:</a:t>
            </a:r>
            <a:br>
              <a:rPr lang="es-MX" sz="2400" dirty="0" smtClean="0">
                <a:latin typeface="+mn-lt"/>
              </a:rPr>
            </a:br>
            <a:r>
              <a:rPr lang="es-MX" sz="2400" dirty="0" smtClean="0">
                <a:latin typeface="+mn-lt"/>
              </a:rPr>
              <a:t>Verónica Bustamante Estrada</a:t>
            </a:r>
            <a:br>
              <a:rPr lang="es-MX" sz="2400" dirty="0" smtClean="0">
                <a:latin typeface="+mn-lt"/>
              </a:rPr>
            </a:br>
            <a:r>
              <a:rPr lang="es-MX" sz="2400" dirty="0" smtClean="0">
                <a:latin typeface="+mn-lt"/>
              </a:rPr>
              <a:t/>
            </a:r>
            <a:br>
              <a:rPr lang="es-MX" sz="2400" dirty="0" smtClean="0">
                <a:latin typeface="+mn-lt"/>
              </a:rPr>
            </a:br>
            <a:r>
              <a:rPr lang="es-MX" sz="2400" dirty="0" smtClean="0">
                <a:latin typeface="+mn-lt"/>
              </a:rPr>
              <a:t>Ginebra, Suiza. Octubre 2010</a:t>
            </a:r>
            <a:br>
              <a:rPr lang="es-MX" sz="2400" dirty="0" smtClean="0">
                <a:latin typeface="+mn-lt"/>
              </a:rPr>
            </a:br>
            <a:r>
              <a:rPr lang="es-MX" sz="2400" dirty="0" smtClean="0">
                <a:latin typeface="+mn-lt"/>
              </a:rPr>
              <a:t/>
            </a:r>
            <a:br>
              <a:rPr lang="es-MX" sz="2400" dirty="0" smtClean="0">
                <a:latin typeface="+mn-lt"/>
              </a:rPr>
            </a:br>
            <a:r>
              <a:rPr lang="es-MX" sz="2400" dirty="0" smtClean="0">
                <a:latin typeface="+mn-lt"/>
              </a:rPr>
              <a:t/>
            </a:r>
            <a:br>
              <a:rPr lang="es-MX" sz="2400" dirty="0" smtClean="0">
                <a:latin typeface="+mn-lt"/>
              </a:rPr>
            </a:br>
            <a:endParaRPr lang="es-ES" sz="2400" dirty="0">
              <a:latin typeface="+mn-lt"/>
            </a:endParaRPr>
          </a:p>
        </p:txBody>
      </p:sp>
      <p:pic>
        <p:nvPicPr>
          <p:cNvPr id="4099" name="2 Imagen" descr="ESCUDO DE EL SALVADOR.png"/>
          <p:cNvPicPr>
            <a:picLocks noChangeAspect="1" noChangeArrowheads="1"/>
          </p:cNvPicPr>
          <p:nvPr/>
        </p:nvPicPr>
        <p:blipFill>
          <a:blip r:embed="rId2"/>
          <a:srcRect/>
          <a:stretch>
            <a:fillRect/>
          </a:stretch>
        </p:blipFill>
        <p:spPr bwMode="auto">
          <a:xfrm>
            <a:off x="928688" y="571500"/>
            <a:ext cx="1000106" cy="928674"/>
          </a:xfrm>
          <a:prstGeom prst="rect">
            <a:avLst/>
          </a:prstGeom>
          <a:noFill/>
          <a:ln w="9525">
            <a:noFill/>
            <a:miter lim="800000"/>
            <a:headEnd/>
            <a:tailEnd/>
          </a:ln>
        </p:spPr>
      </p:pic>
      <p:pic>
        <p:nvPicPr>
          <p:cNvPr id="4100" name="3 Imagen" descr="LOGO GOBIERNO.png"/>
          <p:cNvPicPr>
            <a:picLocks noChangeAspect="1" noChangeArrowheads="1"/>
          </p:cNvPicPr>
          <p:nvPr/>
        </p:nvPicPr>
        <p:blipFill>
          <a:blip r:embed="rId3" cstate="print"/>
          <a:srcRect/>
          <a:stretch>
            <a:fillRect/>
          </a:stretch>
        </p:blipFill>
        <p:spPr bwMode="auto">
          <a:xfrm>
            <a:off x="6286512" y="642918"/>
            <a:ext cx="1357322" cy="857256"/>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939800"/>
          </a:xfrm>
        </p:spPr>
        <p:txBody>
          <a:bodyPr rtlCol="0">
            <a:normAutofit/>
          </a:bodyPr>
          <a:lstStyle/>
          <a:p>
            <a:pPr eaLnBrk="1" fontAlgn="auto" hangingPunct="1">
              <a:spcAft>
                <a:spcPts val="0"/>
              </a:spcAft>
              <a:defRPr/>
            </a:pPr>
            <a:r>
              <a:rPr lang="es-MX" sz="4000" b="1" dirty="0" smtClean="0">
                <a:solidFill>
                  <a:schemeClr val="accent6">
                    <a:lumMod val="75000"/>
                  </a:schemeClr>
                </a:solidFill>
              </a:rPr>
              <a:t>Antecedentes Generales</a:t>
            </a:r>
            <a:endParaRPr lang="es-ES" sz="4000" b="1" dirty="0">
              <a:solidFill>
                <a:schemeClr val="accent6">
                  <a:lumMod val="75000"/>
                </a:schemeClr>
              </a:solidFill>
            </a:endParaRPr>
          </a:p>
        </p:txBody>
      </p:sp>
      <p:sp>
        <p:nvSpPr>
          <p:cNvPr id="5123" name="2 Marcador de contenido"/>
          <p:cNvSpPr>
            <a:spLocks noGrp="1"/>
          </p:cNvSpPr>
          <p:nvPr>
            <p:ph idx="1"/>
          </p:nvPr>
        </p:nvSpPr>
        <p:spPr>
          <a:xfrm>
            <a:off x="357188" y="1357313"/>
            <a:ext cx="8329612" cy="5000625"/>
          </a:xfrm>
        </p:spPr>
        <p:txBody>
          <a:bodyPr/>
          <a:lstStyle/>
          <a:p>
            <a:pPr algn="just" eaLnBrk="1" hangingPunct="1"/>
            <a:r>
              <a:rPr lang="es-ES" sz="1600" smtClean="0"/>
              <a:t>La Dirección de Administración de Tratados Comerciales (DATCO) desde el  año 2002, tiene entre sus atribuciones ser el Punto de Contacto de El Salvador ante la Organización Mundial del Comercio tanto en el tema de Medidas Sanitarias y Fitosanitarias como de Obstáculos Técnicos al Comercio. </a:t>
            </a:r>
          </a:p>
          <a:p>
            <a:pPr algn="just" eaLnBrk="1" hangingPunct="1">
              <a:buFont typeface="Arial" charset="0"/>
              <a:buNone/>
            </a:pPr>
            <a:endParaRPr lang="es-ES" sz="1600" smtClean="0"/>
          </a:p>
          <a:p>
            <a:pPr algn="just" eaLnBrk="1" hangingPunct="1"/>
            <a:r>
              <a:rPr lang="es-MX" sz="1600" smtClean="0"/>
              <a:t>Entre sus funciones se encuentran:</a:t>
            </a:r>
          </a:p>
          <a:p>
            <a:pPr algn="just" eaLnBrk="1" hangingPunct="1">
              <a:buFont typeface="Arial" charset="0"/>
              <a:buNone/>
            </a:pPr>
            <a:endParaRPr lang="es-MX" sz="1600" smtClean="0"/>
          </a:p>
          <a:p>
            <a:pPr lvl="1" algn="just" eaLnBrk="1" hangingPunct="1">
              <a:buFont typeface="Wingdings" pitchFamily="2" charset="2"/>
              <a:buChar char="ü"/>
            </a:pPr>
            <a:r>
              <a:rPr lang="es-ES" sz="1600" smtClean="0"/>
              <a:t>Notificar a través de la Misión Permanente de El Salvador a los respectivos Comités de la OMC,  los proyectos de regulaciones y las medidas de emergencia.</a:t>
            </a:r>
          </a:p>
          <a:p>
            <a:pPr lvl="1" algn="just" eaLnBrk="1" hangingPunct="1">
              <a:buFont typeface="Arial" charset="0"/>
              <a:buNone/>
            </a:pPr>
            <a:endParaRPr lang="es-ES" sz="1600" smtClean="0"/>
          </a:p>
          <a:p>
            <a:pPr lvl="1" algn="just" eaLnBrk="1" hangingPunct="1">
              <a:buFont typeface="Wingdings" pitchFamily="2" charset="2"/>
              <a:buChar char="ü"/>
            </a:pPr>
            <a:r>
              <a:rPr lang="es-ES" sz="1600" smtClean="0"/>
              <a:t>Atender las peticiones formuladas por los demás países miembros de la OMC en cuanto a los textos de los proyectos notificados por nuestro país, así como los de los vigentes.</a:t>
            </a:r>
          </a:p>
          <a:p>
            <a:pPr lvl="1" algn="just" eaLnBrk="1" hangingPunct="1">
              <a:buFont typeface="Arial" charset="0"/>
              <a:buNone/>
            </a:pPr>
            <a:endParaRPr lang="es-ES" sz="1600" smtClean="0"/>
          </a:p>
          <a:p>
            <a:pPr lvl="1" algn="just" eaLnBrk="1" hangingPunct="1">
              <a:buFont typeface="Wingdings" pitchFamily="2" charset="2"/>
              <a:buChar char="ü"/>
            </a:pPr>
            <a:r>
              <a:rPr lang="es-ES" sz="1600" smtClean="0"/>
              <a:t>Canalizar al respectivo comité nacional, las observaciones emitidas por algún país miembro sobre algún proyecto de reglamento o medida notificada por nuestro país.</a:t>
            </a:r>
          </a:p>
          <a:p>
            <a:pPr lvl="1" algn="just" eaLnBrk="1" hangingPunct="1">
              <a:buFont typeface="Arial" charset="0"/>
              <a:buNone/>
            </a:pPr>
            <a:endParaRPr lang="es-ES" sz="1600" smtClean="0"/>
          </a:p>
          <a:p>
            <a:pPr lvl="1" algn="just" eaLnBrk="1" hangingPunct="1">
              <a:buFont typeface="Wingdings" pitchFamily="2" charset="2"/>
              <a:buChar char="ü"/>
            </a:pPr>
            <a:r>
              <a:rPr lang="es-ES" sz="1600" smtClean="0"/>
              <a:t>Notificar reglamentos o medidas en proyecto de otros miembros y socios comerciales tanto a instituciones nacionales del Sector Público y  del Sector Privado .</a:t>
            </a:r>
          </a:p>
          <a:p>
            <a:pPr algn="just" eaLnBrk="1" hangingPunct="1"/>
            <a:endParaRPr lang="es-ES" sz="1600" smtClean="0"/>
          </a:p>
          <a:p>
            <a:pPr eaLnBrk="1" hangingPunct="1"/>
            <a:endParaRPr lang="es-ES"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85720" y="357188"/>
            <a:ext cx="8443943" cy="868362"/>
          </a:xfrm>
        </p:spPr>
        <p:txBody>
          <a:bodyPr/>
          <a:lstStyle/>
          <a:p>
            <a:pPr eaLnBrk="1" hangingPunct="1">
              <a:defRPr/>
            </a:pPr>
            <a:r>
              <a:rPr lang="es-MX" sz="2800" b="1" dirty="0" smtClean="0">
                <a:solidFill>
                  <a:schemeClr val="accent6">
                    <a:lumMod val="75000"/>
                  </a:schemeClr>
                </a:solidFill>
              </a:rPr>
              <a:t>Objetivos del </a:t>
            </a:r>
            <a:r>
              <a:rPr lang="es-ES" sz="2800" b="1" dirty="0" smtClean="0">
                <a:solidFill>
                  <a:schemeClr val="accent6">
                    <a:lumMod val="75000"/>
                  </a:schemeClr>
                </a:solidFill>
              </a:rPr>
              <a:t>Servicio de Información de Notificaciones </a:t>
            </a:r>
            <a:br>
              <a:rPr lang="es-ES" sz="2800" b="1" dirty="0" smtClean="0">
                <a:solidFill>
                  <a:schemeClr val="accent6">
                    <a:lumMod val="75000"/>
                  </a:schemeClr>
                </a:solidFill>
              </a:rPr>
            </a:br>
            <a:r>
              <a:rPr lang="es-ES" sz="2800" b="1" dirty="0" smtClean="0">
                <a:solidFill>
                  <a:schemeClr val="accent6">
                    <a:lumMod val="75000"/>
                  </a:schemeClr>
                </a:solidFill>
              </a:rPr>
              <a:t>y Alertas de Exportación </a:t>
            </a:r>
          </a:p>
        </p:txBody>
      </p:sp>
      <p:sp>
        <p:nvSpPr>
          <p:cNvPr id="6147" name="2 Marcador de contenido"/>
          <p:cNvSpPr>
            <a:spLocks noGrp="1"/>
          </p:cNvSpPr>
          <p:nvPr>
            <p:ph idx="1"/>
          </p:nvPr>
        </p:nvSpPr>
        <p:spPr>
          <a:xfrm>
            <a:off x="500034" y="1714488"/>
            <a:ext cx="8229600" cy="4786332"/>
          </a:xfrm>
        </p:spPr>
        <p:txBody>
          <a:bodyPr/>
          <a:lstStyle/>
          <a:p>
            <a:pPr algn="just" eaLnBrk="1" hangingPunct="1"/>
            <a:r>
              <a:rPr lang="es-ES" sz="1800" dirty="0" smtClean="0"/>
              <a:t>Fortalecer  la labor de punto de contacto y centro de información de la DATCO y automatizar el procedimiento ya existente de remisión de notificaciones.</a:t>
            </a:r>
          </a:p>
          <a:p>
            <a:pPr algn="just" eaLnBrk="1" hangingPunct="1">
              <a:buFont typeface="Arial" charset="0"/>
              <a:buNone/>
            </a:pPr>
            <a:endParaRPr lang="es-ES" sz="1800" dirty="0" smtClean="0"/>
          </a:p>
          <a:p>
            <a:pPr algn="just" eaLnBrk="1" hangingPunct="1"/>
            <a:r>
              <a:rPr lang="es-ES" sz="1800" dirty="0" smtClean="0"/>
              <a:t>Mejorar la coordinación con instituciones que elaboran, adoptan y vigilan la Reglamentación Técnica.</a:t>
            </a:r>
          </a:p>
          <a:p>
            <a:pPr algn="just" eaLnBrk="1" hangingPunct="1">
              <a:buFont typeface="Arial" charset="0"/>
              <a:buNone/>
            </a:pPr>
            <a:endParaRPr lang="es-ES" sz="1800" dirty="0" smtClean="0"/>
          </a:p>
          <a:p>
            <a:pPr algn="just" eaLnBrk="1" hangingPunct="1"/>
            <a:r>
              <a:rPr lang="es-ES" sz="1800" dirty="0" smtClean="0"/>
              <a:t>Que el sector industrial pueda identificar de manera oportuna aquellos cambios legislativos y tecnológicos en los mercados internacionales que pudieran impactar sus exportaciones.</a:t>
            </a:r>
          </a:p>
          <a:p>
            <a:pPr algn="just" eaLnBrk="1" hangingPunct="1">
              <a:buFont typeface="Arial" charset="0"/>
              <a:buNone/>
            </a:pPr>
            <a:endParaRPr lang="es-ES" sz="1800" dirty="0" smtClean="0"/>
          </a:p>
          <a:p>
            <a:pPr algn="just" eaLnBrk="1" hangingPunct="1"/>
            <a:r>
              <a:rPr lang="es-ES" sz="1800" dirty="0" smtClean="0"/>
              <a:t>El cumplimiento con las disposiciones estipuladas en los Artículos </a:t>
            </a:r>
            <a:r>
              <a:rPr lang="es-ES" sz="1800" b="1" dirty="0" smtClean="0"/>
              <a:t>2.9, 2.10, 2.11, 5.6, 5.7, 5.8, 10.1, 10.3,</a:t>
            </a:r>
            <a:r>
              <a:rPr lang="es-ES" sz="1800" dirty="0" smtClean="0"/>
              <a:t> </a:t>
            </a:r>
            <a:r>
              <a:rPr lang="es-ES" sz="1800" b="1" dirty="0" smtClean="0"/>
              <a:t>10.10 y 10.11</a:t>
            </a:r>
            <a:r>
              <a:rPr lang="es-ES" sz="1800" dirty="0" smtClean="0"/>
              <a:t> del Acuerdo  OTC y el  </a:t>
            </a:r>
            <a:r>
              <a:rPr lang="es-ES" sz="1800" b="1" dirty="0" smtClean="0"/>
              <a:t>párrafo 3 y 10 del Anexo</a:t>
            </a:r>
            <a:r>
              <a:rPr lang="es-ES" sz="1800" dirty="0" smtClean="0"/>
              <a:t> </a:t>
            </a:r>
            <a:r>
              <a:rPr lang="es-ES" sz="1800" b="1" dirty="0" smtClean="0"/>
              <a:t>B</a:t>
            </a:r>
            <a:r>
              <a:rPr lang="es-ES" sz="1800" dirty="0" smtClean="0"/>
              <a:t> del Acuerdo MSF correspondientes a las funciones que debe cumplir el Punto de Contacto y Servicio de Información.</a:t>
            </a:r>
          </a:p>
          <a:p>
            <a:pPr algn="just" eaLnBrk="1" hangingPunct="1">
              <a:buFont typeface="Arial" charset="0"/>
              <a:buNone/>
            </a:pPr>
            <a:endParaRPr lang="es-ES" sz="1800" dirty="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0063" y="285750"/>
            <a:ext cx="8229600" cy="857250"/>
          </a:xfrm>
        </p:spPr>
        <p:txBody>
          <a:bodyPr/>
          <a:lstStyle/>
          <a:p>
            <a:pPr eaLnBrk="1" hangingPunct="1">
              <a:defRPr/>
            </a:pPr>
            <a:r>
              <a:rPr lang="es-MX" sz="2800" b="1" dirty="0" smtClean="0">
                <a:solidFill>
                  <a:schemeClr val="accent6">
                    <a:lumMod val="75000"/>
                  </a:schemeClr>
                </a:solidFill>
              </a:rPr>
              <a:t>Elementos del </a:t>
            </a:r>
            <a:r>
              <a:rPr lang="es-ES" sz="2800" b="1" dirty="0" smtClean="0">
                <a:solidFill>
                  <a:schemeClr val="accent6">
                    <a:lumMod val="75000"/>
                  </a:schemeClr>
                </a:solidFill>
              </a:rPr>
              <a:t>Servicio de Información </a:t>
            </a:r>
            <a:br>
              <a:rPr lang="es-ES" sz="2800" b="1" dirty="0" smtClean="0">
                <a:solidFill>
                  <a:schemeClr val="accent6">
                    <a:lumMod val="75000"/>
                  </a:schemeClr>
                </a:solidFill>
              </a:rPr>
            </a:br>
            <a:r>
              <a:rPr lang="es-ES" sz="2800" b="1" dirty="0" smtClean="0">
                <a:solidFill>
                  <a:schemeClr val="accent6">
                    <a:lumMod val="75000"/>
                  </a:schemeClr>
                </a:solidFill>
              </a:rPr>
              <a:t>de Notificaciones y Alertas de Exportación </a:t>
            </a:r>
          </a:p>
        </p:txBody>
      </p:sp>
      <p:sp>
        <p:nvSpPr>
          <p:cNvPr id="3" name="2 Marcador de contenido"/>
          <p:cNvSpPr>
            <a:spLocks noGrp="1"/>
          </p:cNvSpPr>
          <p:nvPr>
            <p:ph idx="1"/>
          </p:nvPr>
        </p:nvSpPr>
        <p:spPr>
          <a:xfrm>
            <a:off x="457200" y="1428750"/>
            <a:ext cx="8229600" cy="4786313"/>
          </a:xfrm>
        </p:spPr>
        <p:txBody>
          <a:bodyPr/>
          <a:lstStyle/>
          <a:p>
            <a:pPr algn="just" eaLnBrk="1" hangingPunct="1">
              <a:buFont typeface="Arial" charset="0"/>
              <a:buNone/>
              <a:defRPr/>
            </a:pPr>
            <a:r>
              <a:rPr lang="es-MX" sz="2200" dirty="0" smtClean="0"/>
              <a:t>Este sistema informatizado contendrá 3 Partes:</a:t>
            </a:r>
          </a:p>
          <a:p>
            <a:pPr algn="just" eaLnBrk="1" hangingPunct="1">
              <a:buFont typeface="Arial" charset="0"/>
              <a:buNone/>
              <a:defRPr/>
            </a:pPr>
            <a:endParaRPr lang="es-MX" sz="2200" dirty="0" smtClean="0"/>
          </a:p>
          <a:p>
            <a:pPr marL="514350" indent="-514350" algn="just" eaLnBrk="1" hangingPunct="1">
              <a:buFont typeface="Arial" charset="0"/>
              <a:buAutoNum type="arabicPeriod"/>
              <a:defRPr/>
            </a:pPr>
            <a:r>
              <a:rPr lang="es-MX" sz="2200" b="1" dirty="0" smtClean="0"/>
              <a:t>Notificaciones OTC-MSF: </a:t>
            </a:r>
            <a:r>
              <a:rPr lang="es-MX" sz="2200" dirty="0" smtClean="0"/>
              <a:t>servirá para </a:t>
            </a:r>
            <a:r>
              <a:rPr lang="es-ES" sz="2200" dirty="0" smtClean="0"/>
              <a:t>distribuir los textos completos, tanto a usuarios nacionales como extranjeros.</a:t>
            </a:r>
          </a:p>
          <a:p>
            <a:pPr marL="514350" indent="-514350" algn="just" eaLnBrk="1" hangingPunct="1">
              <a:buFont typeface="Arial" charset="0"/>
              <a:buNone/>
              <a:defRPr/>
            </a:pPr>
            <a:endParaRPr lang="es-ES" sz="2200" dirty="0" smtClean="0"/>
          </a:p>
          <a:p>
            <a:pPr marL="514350" indent="-514350" algn="just" eaLnBrk="1" hangingPunct="1">
              <a:buFont typeface="Arial" charset="0"/>
              <a:buNone/>
              <a:defRPr/>
            </a:pPr>
            <a:r>
              <a:rPr lang="es-ES" sz="2200" b="1" dirty="0" smtClean="0"/>
              <a:t>2. 	</a:t>
            </a:r>
            <a:r>
              <a:rPr lang="es-ES" sz="2200" b="1" smtClean="0"/>
              <a:t>Reglamentos Técnicos vigentes</a:t>
            </a:r>
            <a:r>
              <a:rPr lang="es-ES" sz="2200" b="1" dirty="0" smtClean="0"/>
              <a:t>: </a:t>
            </a:r>
            <a:r>
              <a:rPr lang="es-ES" sz="2200" dirty="0" smtClean="0"/>
              <a:t>pretende brindar los requisitos técnicos o sanitarias para la producción, importación, comercialización y distribución de una mercancía específica </a:t>
            </a:r>
          </a:p>
          <a:p>
            <a:pPr marL="514350" indent="-514350" algn="just" eaLnBrk="1" hangingPunct="1">
              <a:buFont typeface="Arial" charset="0"/>
              <a:buAutoNum type="arabicPeriod"/>
              <a:defRPr/>
            </a:pPr>
            <a:endParaRPr lang="es-ES" sz="2200" dirty="0" smtClean="0"/>
          </a:p>
          <a:p>
            <a:pPr marL="514350" indent="-514350" algn="just" eaLnBrk="1" hangingPunct="1">
              <a:buFont typeface="Arial" charset="0"/>
              <a:buNone/>
              <a:defRPr/>
            </a:pPr>
            <a:r>
              <a:rPr lang="es-MX" sz="2200" b="1" dirty="0" smtClean="0"/>
              <a:t>3. 	Alerta Exportador: </a:t>
            </a:r>
            <a:r>
              <a:rPr lang="es-ES" sz="2200" dirty="0" smtClean="0"/>
              <a:t>es un instrumento diseñado para el empresario que se dedica a la exportación de un determinado producto al resto de Países miembros de la OMC.</a:t>
            </a:r>
          </a:p>
          <a:p>
            <a:pPr marL="514350" indent="-514350" eaLnBrk="1" hangingPunct="1">
              <a:buFont typeface="Arial" charset="0"/>
              <a:buAutoNum type="arabicPeriod"/>
              <a:defRPr/>
            </a:pPr>
            <a:endParaRPr lang="es-ES" sz="2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28625" y="142875"/>
            <a:ext cx="8229600" cy="857250"/>
          </a:xfrm>
        </p:spPr>
        <p:txBody>
          <a:bodyPr/>
          <a:lstStyle/>
          <a:p>
            <a:pPr eaLnBrk="1" hangingPunct="1">
              <a:defRPr/>
            </a:pPr>
            <a:r>
              <a:rPr lang="es-ES" sz="3500" b="1" dirty="0" smtClean="0">
                <a:solidFill>
                  <a:schemeClr val="accent6">
                    <a:lumMod val="75000"/>
                  </a:schemeClr>
                </a:solidFill>
              </a:rPr>
              <a:t>Ejemplo</a:t>
            </a:r>
            <a:r>
              <a:rPr lang="fr-CH" sz="3500" b="1" dirty="0" smtClean="0">
                <a:solidFill>
                  <a:schemeClr val="accent6">
                    <a:lumMod val="75000"/>
                  </a:schemeClr>
                </a:solidFill>
              </a:rPr>
              <a:t> de </a:t>
            </a:r>
            <a:r>
              <a:rPr lang="fr-CH" sz="3500" b="1" dirty="0" err="1" smtClean="0">
                <a:solidFill>
                  <a:schemeClr val="accent6">
                    <a:lumMod val="75000"/>
                  </a:schemeClr>
                </a:solidFill>
              </a:rPr>
              <a:t>Notificaciones</a:t>
            </a:r>
            <a:r>
              <a:rPr lang="fr-CH" sz="3500" b="1" dirty="0" smtClean="0">
                <a:solidFill>
                  <a:schemeClr val="accent6">
                    <a:lumMod val="75000"/>
                  </a:schemeClr>
                </a:solidFill>
              </a:rPr>
              <a:t> </a:t>
            </a:r>
            <a:r>
              <a:rPr lang="fr-CH" sz="3500" b="1" dirty="0" err="1" smtClean="0">
                <a:solidFill>
                  <a:schemeClr val="accent6">
                    <a:lumMod val="75000"/>
                  </a:schemeClr>
                </a:solidFill>
              </a:rPr>
              <a:t>Recientes</a:t>
            </a:r>
            <a:endParaRPr lang="en-GB" sz="3500" b="1" dirty="0" smtClean="0">
              <a:solidFill>
                <a:schemeClr val="accent6">
                  <a:lumMod val="75000"/>
                </a:schemeClr>
              </a:solidFill>
            </a:endParaRPr>
          </a:p>
        </p:txBody>
      </p:sp>
      <p:sp>
        <p:nvSpPr>
          <p:cNvPr id="8195" name="Text Box 4"/>
          <p:cNvSpPr txBox="1">
            <a:spLocks noChangeArrowheads="1"/>
          </p:cNvSpPr>
          <p:nvPr/>
        </p:nvSpPr>
        <p:spPr bwMode="auto">
          <a:xfrm>
            <a:off x="381000" y="4572000"/>
            <a:ext cx="8077200" cy="2039938"/>
          </a:xfrm>
          <a:prstGeom prst="rect">
            <a:avLst/>
          </a:prstGeom>
          <a:solidFill>
            <a:schemeClr val="bg1"/>
          </a:solidFill>
          <a:ln w="9525">
            <a:noFill/>
            <a:miter lim="800000"/>
            <a:headEnd/>
            <a:tailEnd/>
          </a:ln>
        </p:spPr>
        <p:txBody>
          <a:bodyPr>
            <a:spAutoFit/>
          </a:bodyPr>
          <a:lstStyle/>
          <a:p>
            <a:pPr>
              <a:spcBef>
                <a:spcPct val="50000"/>
              </a:spcBef>
            </a:pPr>
            <a:r>
              <a:rPr lang="es-ES" sz="1200"/>
              <a:t>Las observaciones a toda notificación, deberán ser dirigidas en el plazo correspondiente al correo indicado en el formato de cada notificación.</a:t>
            </a:r>
          </a:p>
          <a:p>
            <a:pPr>
              <a:spcBef>
                <a:spcPct val="50000"/>
              </a:spcBef>
            </a:pPr>
            <a:endParaRPr lang="es-ES" sz="800"/>
          </a:p>
          <a:p>
            <a:r>
              <a:rPr lang="es-ES" sz="1400"/>
              <a:t>NOTA: Si tiene algún problema al descargar el texto de la legislación de su interés, favor de solicitar copia del mismo  a los contactos que se detalla a continuación</a:t>
            </a:r>
            <a:r>
              <a:rPr lang="en-GB" sz="1400"/>
              <a:t> </a:t>
            </a:r>
            <a:r>
              <a:rPr lang="es-ES" sz="1400"/>
              <a:t>:</a:t>
            </a:r>
          </a:p>
          <a:p>
            <a:endParaRPr lang="es-ES" sz="800"/>
          </a:p>
          <a:p>
            <a:pPr>
              <a:buFont typeface="Wingdings" pitchFamily="2" charset="2"/>
              <a:buChar char="ü"/>
            </a:pPr>
            <a:r>
              <a:rPr lang="es-ES" sz="1400"/>
              <a:t>	Edwin Zelada Uceda</a:t>
            </a:r>
            <a:r>
              <a:rPr lang="en-GB" sz="1400"/>
              <a:t>			</a:t>
            </a:r>
            <a:r>
              <a:rPr lang="es-ES" sz="1400">
                <a:hlinkClick r:id="rId2"/>
              </a:rPr>
              <a:t>ezelada@minec.gob.sv</a:t>
            </a:r>
            <a:endParaRPr lang="es-ES" sz="1400"/>
          </a:p>
          <a:p>
            <a:pPr>
              <a:buFont typeface="Wingdings" pitchFamily="2" charset="2"/>
              <a:buChar char="ü"/>
            </a:pPr>
            <a:r>
              <a:rPr lang="es-ES" sz="1400"/>
              <a:t>	Verónica Bustamante Estrada		</a:t>
            </a:r>
            <a:r>
              <a:rPr lang="es-ES" sz="1400">
                <a:hlinkClick r:id="rId3"/>
              </a:rPr>
              <a:t>vbustamante@minec.gob.sv</a:t>
            </a:r>
            <a:endParaRPr lang="es-ES" sz="1400"/>
          </a:p>
          <a:p>
            <a:pPr>
              <a:buFont typeface="Wingdings" pitchFamily="2" charset="2"/>
              <a:buChar char="ü"/>
            </a:pPr>
            <a:r>
              <a:rPr lang="es-ES" sz="1400"/>
              <a:t>	Dirección de Administración de</a:t>
            </a:r>
          </a:p>
          <a:p>
            <a:pPr>
              <a:buFont typeface="Wingdings" pitchFamily="2" charset="2"/>
              <a:buNone/>
            </a:pPr>
            <a:r>
              <a:rPr lang="es-ES" sz="1400"/>
              <a:t>	Tratados Comerciales			</a:t>
            </a:r>
            <a:r>
              <a:rPr lang="es-ES" sz="1400">
                <a:hlinkClick r:id="rId4"/>
              </a:rPr>
              <a:t>datco@minec.gob.sv</a:t>
            </a:r>
            <a:endParaRPr lang="en-GB" sz="1400"/>
          </a:p>
        </p:txBody>
      </p:sp>
      <p:graphicFrame>
        <p:nvGraphicFramePr>
          <p:cNvPr id="25712" name="Group 112"/>
          <p:cNvGraphicFramePr>
            <a:graphicFrameLocks noGrp="1"/>
          </p:cNvGraphicFramePr>
          <p:nvPr>
            <p:ph sz="half" idx="1"/>
          </p:nvPr>
        </p:nvGraphicFramePr>
        <p:xfrm>
          <a:off x="457200" y="1219200"/>
          <a:ext cx="8153400" cy="3169920"/>
        </p:xfrm>
        <a:graphic>
          <a:graphicData uri="http://schemas.openxmlformats.org/drawingml/2006/table">
            <a:tbl>
              <a:tblPr/>
              <a:tblGrid>
                <a:gridCol w="1503363"/>
                <a:gridCol w="1820862"/>
                <a:gridCol w="1187450"/>
                <a:gridCol w="1187450"/>
                <a:gridCol w="1266825"/>
                <a:gridCol w="1187450"/>
              </a:tblGrid>
              <a:tr h="219075">
                <a:tc gridSpan="3">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1000" b="1" i="0" u="none" strike="noStrike" cap="none" normalizeH="0" baseline="0" dirty="0" smtClean="0">
                          <a:ln>
                            <a:noFill/>
                          </a:ln>
                          <a:solidFill>
                            <a:srgbClr val="3333FF"/>
                          </a:solidFill>
                          <a:effectLst/>
                          <a:latin typeface="Arial" charset="0"/>
                        </a:rPr>
                        <a:t>Número de documentos 1</a:t>
                      </a:r>
                      <a:endParaRPr kumimoji="0" lang="en-GB" sz="1000" b="0" i="0" u="none" strike="noStrike" cap="none" normalizeH="0" baseline="0" dirty="0" smtClean="0">
                        <a:ln>
                          <a:noFill/>
                        </a:ln>
                        <a:solidFill>
                          <a:srgbClr val="3333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es-ES"/>
                    </a:p>
                  </a:txBody>
                  <a:tcPr/>
                </a:tc>
                <a:tc hMerge="1">
                  <a:txBody>
                    <a:bodyPr/>
                    <a:lstStyle/>
                    <a:p>
                      <a:endParaRPr lang="es-ES"/>
                    </a:p>
                  </a:txBody>
                  <a:tcPr/>
                </a:tc>
                <a:tc gridSpan="3">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1000" b="1" i="0" u="none" strike="noStrike" cap="none" normalizeH="0" baseline="0" smtClean="0">
                          <a:ln>
                            <a:noFill/>
                          </a:ln>
                          <a:solidFill>
                            <a:srgbClr val="3333FF"/>
                          </a:solidFill>
                          <a:effectLst/>
                          <a:latin typeface="Arial" charset="0"/>
                        </a:rPr>
                        <a:t>Página actual de un total de 1/1</a:t>
                      </a:r>
                      <a:r>
                        <a:rPr kumimoji="0" lang="en-GB" sz="1000" b="0" i="0" u="none" strike="noStrike" cap="none" normalizeH="0" baseline="0" smtClean="0">
                          <a:ln>
                            <a:noFill/>
                          </a:ln>
                          <a:solidFill>
                            <a:srgbClr val="3333FF"/>
                          </a:solidFill>
                          <a:effectLst/>
                          <a:latin typeface="Arial" charset="0"/>
                        </a:rPr>
                        <a:t>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es-ES"/>
                    </a:p>
                  </a:txBody>
                  <a:tcPr/>
                </a:tc>
                <a:tc hMerge="1">
                  <a:txBody>
                    <a:bodyPr/>
                    <a:lstStyle/>
                    <a:p>
                      <a:endParaRPr lang="es-ES"/>
                    </a:p>
                  </a:txBody>
                  <a:tcPr/>
                </a:tc>
              </a:tr>
              <a:tr h="68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1200" b="1" i="0" u="none" strike="noStrike" cap="none" normalizeH="0" baseline="0" smtClean="0">
                          <a:ln>
                            <a:noFill/>
                          </a:ln>
                          <a:solidFill>
                            <a:schemeClr val="bg1"/>
                          </a:solidFill>
                          <a:effectLst/>
                          <a:latin typeface="Arial" charset="0"/>
                        </a:rPr>
                        <a:t>Signatura</a:t>
                      </a:r>
                      <a:r>
                        <a:rPr kumimoji="0" lang="en-GB" sz="1200" b="0" i="0" u="none" strike="noStrike" cap="none" normalizeH="0" baseline="0" smtClean="0">
                          <a:ln>
                            <a:noFill/>
                          </a:ln>
                          <a:solidFill>
                            <a:schemeClr val="bg1"/>
                          </a:solidFill>
                          <a:effectLst/>
                          <a:latin typeface="Arial" charset="0"/>
                        </a:rPr>
                        <a: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1200" b="1" i="0" u="none" strike="noStrike" cap="none" normalizeH="0" baseline="0" dirty="0" smtClean="0">
                          <a:ln>
                            <a:noFill/>
                          </a:ln>
                          <a:solidFill>
                            <a:schemeClr val="bg1"/>
                          </a:solidFill>
                          <a:effectLst/>
                          <a:latin typeface="Arial" charset="0"/>
                        </a:rPr>
                        <a:t>Titulo de la Notificación</a:t>
                      </a:r>
                      <a:r>
                        <a:rPr kumimoji="0" lang="en-GB" sz="1200" b="0" i="0" u="none" strike="noStrike" cap="none" normalizeH="0" baseline="0" dirty="0" smtClean="0">
                          <a:ln>
                            <a:noFill/>
                          </a:ln>
                          <a:solidFill>
                            <a:schemeClr val="bg1"/>
                          </a:solidFill>
                          <a:effectLst/>
                          <a:latin typeface="Arial" charset="0"/>
                        </a:rPr>
                        <a:t>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1200" b="1" i="0" u="none" strike="noStrike" cap="none" normalizeH="0" baseline="0" smtClean="0">
                          <a:ln>
                            <a:noFill/>
                          </a:ln>
                          <a:solidFill>
                            <a:schemeClr val="bg1"/>
                          </a:solidFill>
                          <a:effectLst/>
                          <a:latin typeface="Arial" charset="0"/>
                        </a:rPr>
                        <a:t>Fecha de Notificación</a:t>
                      </a:r>
                      <a:r>
                        <a:rPr kumimoji="0" lang="en-GB" sz="1200" b="0" i="0" u="none" strike="noStrike" cap="none" normalizeH="0" baseline="0" smtClean="0">
                          <a:ln>
                            <a:noFill/>
                          </a:ln>
                          <a:solidFill>
                            <a:schemeClr val="bg1"/>
                          </a:solidFill>
                          <a:effectLst/>
                          <a:latin typeface="Arial" charset="0"/>
                        </a:rPr>
                        <a:t>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1200" b="1" i="0" u="none" strike="noStrike" cap="none" normalizeH="0" baseline="0" smtClean="0">
                          <a:ln>
                            <a:noFill/>
                          </a:ln>
                          <a:solidFill>
                            <a:schemeClr val="bg1"/>
                          </a:solidFill>
                          <a:effectLst/>
                          <a:latin typeface="Arial" charset="0"/>
                        </a:rPr>
                        <a:t>Fecha de Fin de recepción de comentarios</a:t>
                      </a:r>
                      <a:r>
                        <a:rPr kumimoji="0" lang="en-GB" sz="1200" b="0" i="0" u="none" strike="noStrike" cap="none" normalizeH="0" baseline="0" smtClean="0">
                          <a:ln>
                            <a:noFill/>
                          </a:ln>
                          <a:solidFill>
                            <a:schemeClr val="bg1"/>
                          </a:solidFill>
                          <a:effectLst/>
                          <a:latin typeface="Arial" charset="0"/>
                        </a:rPr>
                        <a:t>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1200" b="1" i="0" u="none" strike="noStrike" cap="none" normalizeH="0" baseline="0" smtClean="0">
                          <a:ln>
                            <a:noFill/>
                          </a:ln>
                          <a:solidFill>
                            <a:schemeClr val="bg1"/>
                          </a:solidFill>
                          <a:effectLst/>
                          <a:latin typeface="Arial" charset="0"/>
                        </a:rPr>
                        <a:t>Formato de notificación</a:t>
                      </a:r>
                      <a:r>
                        <a:rPr kumimoji="0" lang="en-GB" sz="1200" b="0" i="0" u="none" strike="noStrike" cap="none" normalizeH="0" baseline="0" smtClean="0">
                          <a:ln>
                            <a:noFill/>
                          </a:ln>
                          <a:solidFill>
                            <a:schemeClr val="bg1"/>
                          </a:solidFill>
                          <a:effectLst/>
                          <a:latin typeface="Arial" charset="0"/>
                        </a:rPr>
                        <a:t>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FF"/>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1200" b="1" i="0" u="none" strike="noStrike" cap="none" normalizeH="0" baseline="0" smtClean="0">
                          <a:ln>
                            <a:noFill/>
                          </a:ln>
                          <a:solidFill>
                            <a:schemeClr val="bg1"/>
                          </a:solidFill>
                          <a:effectLst/>
                          <a:latin typeface="Arial" charset="0"/>
                        </a:rPr>
                        <a:t>Texto de notificación</a:t>
                      </a:r>
                      <a:r>
                        <a:rPr kumimoji="0" lang="en-GB" sz="2800" b="0" i="0" u="none" strike="noStrike" cap="none" normalizeH="0" baseline="0" smtClean="0">
                          <a:ln>
                            <a:noFill/>
                          </a:ln>
                          <a:solidFill>
                            <a:schemeClr val="bg1"/>
                          </a:solidFill>
                          <a:effectLst/>
                          <a:latin typeface="Arial" charset="0"/>
                        </a:rPr>
                        <a:t>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3399FF"/>
                    </a:solidFill>
                  </a:tcPr>
                </a:tc>
              </a:tr>
              <a:tr h="5334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200" b="0" i="0" u="none" strike="noStrike" cap="none" normalizeH="0" baseline="0" smtClean="0">
                          <a:ln>
                            <a:noFill/>
                          </a:ln>
                          <a:solidFill>
                            <a:srgbClr val="3333FF"/>
                          </a:solidFill>
                          <a:effectLst/>
                          <a:latin typeface="Arial" charset="0"/>
                        </a:rPr>
                        <a:t>G/TBT/N/SLV/126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200" b="0" i="0" u="none" strike="noStrike" cap="none" normalizeH="0" baseline="0" smtClean="0">
                          <a:ln>
                            <a:noFill/>
                          </a:ln>
                          <a:solidFill>
                            <a:srgbClr val="3333FF"/>
                          </a:solidFill>
                          <a:effectLst/>
                          <a:latin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200" b="0" i="0" u="none" strike="noStrike" cap="none" normalizeH="0" baseline="0" smtClean="0">
                          <a:ln>
                            <a:noFill/>
                          </a:ln>
                          <a:solidFill>
                            <a:srgbClr val="3333FF"/>
                          </a:solidFill>
                          <a:effectLst/>
                          <a:latin typeface="Arial" charset="0"/>
                        </a:rPr>
                        <a:t>G/SPS/N/SLV/85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1200" b="0" i="0" u="none" strike="noStrike" cap="none" normalizeH="0" baseline="0" dirty="0" smtClean="0">
                          <a:ln>
                            <a:noFill/>
                          </a:ln>
                          <a:solidFill>
                            <a:srgbClr val="3333FF"/>
                          </a:solidFill>
                          <a:effectLst/>
                          <a:latin typeface="Arial" charset="0"/>
                        </a:rPr>
                        <a:t>NSO RTCA 65.05.51:08 Medicamentos veterinarios y productos a fines. Establecimientos que los fabrican, comercializan, fraccionan o almacenan. Requisitos de registro sanitario y control</a:t>
                      </a:r>
                      <a:endParaRPr kumimoji="0" lang="en-GB" sz="1200" b="0" i="0" u="none" strike="noStrike" cap="none" normalizeH="0" baseline="0" dirty="0" smtClean="0">
                        <a:ln>
                          <a:noFill/>
                        </a:ln>
                        <a:solidFill>
                          <a:srgbClr val="3333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1200" b="0" i="0" u="none" strike="noStrike" cap="none" normalizeH="0" baseline="0" smtClean="0">
                          <a:ln>
                            <a:noFill/>
                          </a:ln>
                          <a:solidFill>
                            <a:srgbClr val="3333FF"/>
                          </a:solidFill>
                          <a:effectLst/>
                          <a:latin typeface="Arial" charset="0"/>
                        </a:rPr>
                        <a:t>06/11/2008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s-ES" sz="1200" b="0" i="0" u="none" strike="noStrike" cap="none" normalizeH="0" baseline="0" smtClean="0">
                          <a:ln>
                            <a:noFill/>
                          </a:ln>
                          <a:solidFill>
                            <a:srgbClr val="3333FF"/>
                          </a:solidFill>
                          <a:effectLst/>
                          <a:latin typeface="Arial" charset="0"/>
                        </a:rPr>
                        <a:t>11/11/2008</a:t>
                      </a:r>
                      <a:r>
                        <a:rPr kumimoji="0" lang="en-GB" sz="1200" b="0" i="0" u="none" strike="noStrike" cap="none" normalizeH="0" baseline="0" smtClean="0">
                          <a:ln>
                            <a:noFill/>
                          </a:ln>
                          <a:solidFill>
                            <a:srgbClr val="3333FF"/>
                          </a:solidFill>
                          <a:effectLst/>
                          <a:latin typeface="Arial" charset="0"/>
                        </a:rPr>
                        <a:t>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s-ES" sz="1200" b="0" i="0" u="none" strike="noStrike" cap="none" normalizeH="0" baseline="0" dirty="0" smtClean="0">
                          <a:ln>
                            <a:noFill/>
                          </a:ln>
                          <a:solidFill>
                            <a:srgbClr val="3333FF"/>
                          </a:solidFill>
                          <a:effectLst/>
                          <a:latin typeface="Arial" charset="0"/>
                        </a:rPr>
                        <a:t>06/01/2009</a:t>
                      </a:r>
                      <a:r>
                        <a:rPr kumimoji="0" lang="en-GB" sz="2800" b="0" i="0" u="none" strike="noStrike" cap="none" normalizeH="0" baseline="0" dirty="0" smtClean="0">
                          <a:ln>
                            <a:noFill/>
                          </a:ln>
                          <a:solidFill>
                            <a:srgbClr val="3333FF"/>
                          </a:solidFill>
                          <a:effectLst/>
                          <a:latin typeface="Arial" charset="0"/>
                        </a:rPr>
                        <a:t>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s-ES" sz="1200" b="0" i="0" u="none" strike="noStrike" cap="none" normalizeH="0" baseline="0" smtClean="0">
                        <a:ln>
                          <a:noFill/>
                        </a:ln>
                        <a:solidFill>
                          <a:srgbClr val="3333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s-ES" sz="1200" b="0" i="0" u="none" strike="noStrike" cap="none" normalizeH="0" baseline="0" smtClean="0">
                        <a:ln>
                          <a:noFill/>
                        </a:ln>
                        <a:solidFill>
                          <a:srgbClr val="3333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pic>
        <p:nvPicPr>
          <p:cNvPr id="8222" name="Picture 106" descr="descarga">
            <a:hlinkClick r:id="rId5" action="ppaction://hlinkfile"/>
          </p:cNvPr>
          <p:cNvPicPr>
            <a:picLocks noChangeAspect="1" noChangeArrowheads="1"/>
          </p:cNvPicPr>
          <p:nvPr/>
        </p:nvPicPr>
        <p:blipFill>
          <a:blip r:embed="rId6"/>
          <a:srcRect/>
          <a:stretch>
            <a:fillRect/>
          </a:stretch>
        </p:blipFill>
        <p:spPr bwMode="auto">
          <a:xfrm>
            <a:off x="6172200" y="2514600"/>
            <a:ext cx="552450" cy="503238"/>
          </a:xfrm>
          <a:prstGeom prst="rect">
            <a:avLst/>
          </a:prstGeom>
          <a:noFill/>
          <a:ln w="9525">
            <a:noFill/>
            <a:miter lim="800000"/>
            <a:headEnd/>
            <a:tailEnd/>
          </a:ln>
        </p:spPr>
      </p:pic>
      <p:pic>
        <p:nvPicPr>
          <p:cNvPr id="8223" name="Picture 107" descr="descarga">
            <a:hlinkClick r:id="rId7" action="ppaction://hlinkfile"/>
          </p:cNvPr>
          <p:cNvPicPr>
            <a:picLocks noChangeAspect="1" noChangeArrowheads="1"/>
          </p:cNvPicPr>
          <p:nvPr/>
        </p:nvPicPr>
        <p:blipFill>
          <a:blip r:embed="rId6"/>
          <a:srcRect/>
          <a:stretch>
            <a:fillRect/>
          </a:stretch>
        </p:blipFill>
        <p:spPr bwMode="auto">
          <a:xfrm>
            <a:off x="6248400" y="3352800"/>
            <a:ext cx="552450" cy="503238"/>
          </a:xfrm>
          <a:prstGeom prst="rect">
            <a:avLst/>
          </a:prstGeom>
          <a:noFill/>
          <a:ln w="9525">
            <a:noFill/>
            <a:miter lim="800000"/>
            <a:headEnd/>
            <a:tailEnd/>
          </a:ln>
        </p:spPr>
      </p:pic>
      <p:pic>
        <p:nvPicPr>
          <p:cNvPr id="8224" name="Picture 108" descr="descarga">
            <a:hlinkClick r:id="rId8" action="ppaction://hlinkfile"/>
          </p:cNvPr>
          <p:cNvPicPr>
            <a:picLocks noChangeAspect="1" noChangeArrowheads="1"/>
          </p:cNvPicPr>
          <p:nvPr/>
        </p:nvPicPr>
        <p:blipFill>
          <a:blip r:embed="rId6"/>
          <a:srcRect/>
          <a:stretch>
            <a:fillRect/>
          </a:stretch>
        </p:blipFill>
        <p:spPr bwMode="auto">
          <a:xfrm>
            <a:off x="7620000" y="2514600"/>
            <a:ext cx="552450" cy="5032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2"/>
          <p:cNvGraphicFramePr>
            <a:graphicFrameLocks noGrp="1" noChangeAspect="1"/>
          </p:cNvGraphicFramePr>
          <p:nvPr>
            <p:ph idx="1"/>
          </p:nvPr>
        </p:nvGraphicFramePr>
        <p:xfrm>
          <a:off x="1752600" y="1000125"/>
          <a:ext cx="5510213" cy="5643563"/>
        </p:xfrm>
        <a:graphic>
          <a:graphicData uri="http://schemas.openxmlformats.org/presentationml/2006/ole">
            <mc:AlternateContent xmlns:mc="http://schemas.openxmlformats.org/markup-compatibility/2006">
              <mc:Choice xmlns:v="urn:schemas-microsoft-com:vml" Requires="v">
                <p:oleObj spid="_x0000_s1028" name="Document" r:id="rId3" imgW="6305498" imgH="9053923" progId="Word.Document.8">
                  <p:embed/>
                </p:oleObj>
              </mc:Choice>
              <mc:Fallback>
                <p:oleObj name="Document" r:id="rId3" imgW="6305498" imgH="9053923" progId="Word.Document.8">
                  <p:embed/>
                  <p:pic>
                    <p:nvPicPr>
                      <p:cNvPr id="0" name="Object 2"/>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2600" y="1000125"/>
                        <a:ext cx="5510213" cy="564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 name="Rectangle 2"/>
          <p:cNvSpPr>
            <a:spLocks noGrp="1" noChangeArrowheads="1"/>
          </p:cNvSpPr>
          <p:nvPr>
            <p:ph type="title"/>
          </p:nvPr>
        </p:nvSpPr>
        <p:spPr>
          <a:xfrm>
            <a:off x="428625" y="142875"/>
            <a:ext cx="8229600" cy="857250"/>
          </a:xfrm>
        </p:spPr>
        <p:txBody>
          <a:bodyPr/>
          <a:lstStyle/>
          <a:p>
            <a:pPr eaLnBrk="1" hangingPunct="1">
              <a:defRPr/>
            </a:pPr>
            <a:r>
              <a:rPr lang="es-ES" sz="3500" b="1" dirty="0" smtClean="0">
                <a:solidFill>
                  <a:schemeClr val="accent6">
                    <a:lumMod val="75000"/>
                  </a:schemeClr>
                </a:solidFill>
              </a:rPr>
              <a:t>Ejemplo</a:t>
            </a:r>
            <a:r>
              <a:rPr lang="fr-CH" sz="3500" b="1" dirty="0" smtClean="0">
                <a:solidFill>
                  <a:schemeClr val="accent6">
                    <a:lumMod val="75000"/>
                  </a:schemeClr>
                </a:solidFill>
              </a:rPr>
              <a:t> de Alerta </a:t>
            </a:r>
            <a:r>
              <a:rPr lang="fr-CH" sz="3500" b="1" dirty="0" err="1" smtClean="0">
                <a:solidFill>
                  <a:schemeClr val="accent6">
                    <a:lumMod val="75000"/>
                  </a:schemeClr>
                </a:solidFill>
              </a:rPr>
              <a:t>Exportador</a:t>
            </a:r>
            <a:endParaRPr lang="en-GB" sz="3500" b="1" dirty="0" smtClean="0">
              <a:solidFill>
                <a:schemeClr val="accent6">
                  <a:lumMod val="75000"/>
                </a:schemeClr>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57158" y="285728"/>
            <a:ext cx="8229600" cy="868363"/>
          </a:xfrm>
        </p:spPr>
        <p:txBody>
          <a:bodyPr/>
          <a:lstStyle/>
          <a:p>
            <a:pPr eaLnBrk="1" hangingPunct="1">
              <a:defRPr/>
            </a:pPr>
            <a:r>
              <a:rPr lang="es-MX" b="1" dirty="0" smtClean="0">
                <a:solidFill>
                  <a:schemeClr val="accent6">
                    <a:lumMod val="75000"/>
                  </a:schemeClr>
                </a:solidFill>
              </a:rPr>
              <a:t>Conclusiones</a:t>
            </a:r>
            <a:endParaRPr lang="es-ES" b="1" dirty="0" smtClean="0">
              <a:solidFill>
                <a:schemeClr val="accent6">
                  <a:lumMod val="75000"/>
                </a:schemeClr>
              </a:solidFill>
            </a:endParaRPr>
          </a:p>
        </p:txBody>
      </p:sp>
      <p:sp>
        <p:nvSpPr>
          <p:cNvPr id="9219" name="2 Marcador de contenido"/>
          <p:cNvSpPr>
            <a:spLocks noGrp="1"/>
          </p:cNvSpPr>
          <p:nvPr>
            <p:ph idx="1"/>
          </p:nvPr>
        </p:nvSpPr>
        <p:spPr>
          <a:xfrm>
            <a:off x="428596" y="1285860"/>
            <a:ext cx="8229600" cy="4983164"/>
          </a:xfrm>
        </p:spPr>
        <p:txBody>
          <a:bodyPr/>
          <a:lstStyle/>
          <a:p>
            <a:pPr marL="342900" lvl="1" indent="-342900" algn="just" eaLnBrk="1" hangingPunct="1">
              <a:buFont typeface="Arial" charset="0"/>
              <a:buChar char="•"/>
            </a:pPr>
            <a:r>
              <a:rPr lang="es-ES" sz="2000" dirty="0" smtClean="0"/>
              <a:t>El incremento de las barreras no arancelarias y MSF ha requerido la elaboración de herramientas para estar informando a nuestros  sectores productivos e instituciones gubernamentales de los cambios a nivel comercial. </a:t>
            </a:r>
          </a:p>
          <a:p>
            <a:pPr marL="342900" lvl="1" indent="-342900" algn="just" eaLnBrk="1" hangingPunct="1">
              <a:buFont typeface="Arial" charset="0"/>
              <a:buNone/>
            </a:pPr>
            <a:endParaRPr lang="es-ES" sz="2000" dirty="0" smtClean="0"/>
          </a:p>
          <a:p>
            <a:pPr algn="just" eaLnBrk="1" hangingPunct="1">
              <a:lnSpc>
                <a:spcPct val="80000"/>
              </a:lnSpc>
            </a:pPr>
            <a:r>
              <a:rPr lang="es-ES" sz="2000" dirty="0" smtClean="0"/>
              <a:t>Las herramientas propuestas son un complementos a los servicios que ofrece DATCO como servicio de información, y no pretenden sustituir los actuales procedimientos  sino que fortalecerlos mediante la automatización.</a:t>
            </a:r>
          </a:p>
          <a:p>
            <a:pPr algn="just" eaLnBrk="1" hangingPunct="1">
              <a:lnSpc>
                <a:spcPct val="80000"/>
              </a:lnSpc>
              <a:buFont typeface="Arial" charset="0"/>
              <a:buNone/>
            </a:pPr>
            <a:endParaRPr lang="es-ES" sz="2000" dirty="0" smtClean="0"/>
          </a:p>
          <a:p>
            <a:pPr algn="just" eaLnBrk="1" hangingPunct="1">
              <a:lnSpc>
                <a:spcPct val="80000"/>
              </a:lnSpc>
            </a:pPr>
            <a:r>
              <a:rPr lang="es-ES" sz="2000" dirty="0" smtClean="0"/>
              <a:t>Los sistemas propuestos son sencillos y prácticos, para así, incentivar a los usuarios a su uso.</a:t>
            </a:r>
          </a:p>
          <a:p>
            <a:pPr algn="just" eaLnBrk="1" hangingPunct="1">
              <a:lnSpc>
                <a:spcPct val="80000"/>
              </a:lnSpc>
              <a:buFont typeface="Arial" charset="0"/>
              <a:buNone/>
            </a:pPr>
            <a:endParaRPr lang="es-ES" sz="2000" dirty="0" smtClean="0"/>
          </a:p>
          <a:p>
            <a:pPr marL="342900" lvl="1" indent="-342900" algn="just" eaLnBrk="1" hangingPunct="1">
              <a:buFont typeface="Arial" charset="0"/>
              <a:buChar char="•"/>
            </a:pPr>
            <a:r>
              <a:rPr lang="es-ES" sz="2000" dirty="0" smtClean="0"/>
              <a:t>Con una información oportuna, se tiene como objetivo fomentar una cultura de calidad, que permita mejorar la competitividad de los exportadores e importadores salvadoreños.</a:t>
            </a:r>
          </a:p>
          <a:p>
            <a:pPr marL="342900" lvl="1" indent="-342900" algn="just" eaLnBrk="1" hangingPunct="1">
              <a:buFont typeface="Arial" charset="0"/>
              <a:buChar char="•"/>
            </a:pPr>
            <a:endParaRPr lang="es-ES" sz="2000" dirty="0" smtClean="0"/>
          </a:p>
          <a:p>
            <a:pPr eaLnBrk="1" hangingPunct="1">
              <a:buFont typeface="Arial" charset="0"/>
              <a:buNone/>
            </a:pPr>
            <a:endParaRPr lang="es-ES" sz="2000"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2 Marcador de contenido"/>
          <p:cNvSpPr>
            <a:spLocks noGrp="1"/>
          </p:cNvSpPr>
          <p:nvPr>
            <p:ph idx="1"/>
          </p:nvPr>
        </p:nvSpPr>
        <p:spPr>
          <a:xfrm>
            <a:off x="457200" y="1071563"/>
            <a:ext cx="8229600" cy="5054600"/>
          </a:xfrm>
        </p:spPr>
        <p:txBody>
          <a:bodyPr/>
          <a:lstStyle/>
          <a:p>
            <a:pPr algn="ctr" eaLnBrk="1" hangingPunct="1">
              <a:buFont typeface="Arial" charset="0"/>
              <a:buNone/>
            </a:pPr>
            <a:endParaRPr lang="es-MX" sz="5400" smtClean="0">
              <a:solidFill>
                <a:srgbClr val="7030A0"/>
              </a:solidFill>
            </a:endParaRPr>
          </a:p>
          <a:p>
            <a:pPr algn="ctr" eaLnBrk="1" hangingPunct="1">
              <a:buFont typeface="Arial" charset="0"/>
              <a:buNone/>
            </a:pPr>
            <a:r>
              <a:rPr lang="es-MX" sz="5400" smtClean="0">
                <a:solidFill>
                  <a:srgbClr val="7030A0"/>
                </a:solidFill>
                <a:latin typeface="Algerian" pitchFamily="82" charset="0"/>
              </a:rPr>
              <a:t>Muchas Gracias </a:t>
            </a:r>
          </a:p>
          <a:p>
            <a:pPr algn="ctr" eaLnBrk="1" hangingPunct="1">
              <a:buFont typeface="Arial" charset="0"/>
              <a:buNone/>
            </a:pPr>
            <a:r>
              <a:rPr lang="es-MX" sz="5400" smtClean="0">
                <a:solidFill>
                  <a:srgbClr val="7030A0"/>
                </a:solidFill>
                <a:latin typeface="Algerian" pitchFamily="82" charset="0"/>
              </a:rPr>
              <a:t>por su Atención</a:t>
            </a:r>
            <a:endParaRPr lang="es-ES" sz="5400" smtClean="0">
              <a:solidFill>
                <a:srgbClr val="7030A0"/>
              </a:solidFill>
              <a:latin typeface="Algerian" pitchFamily="82" charset="0"/>
            </a:endParaRPr>
          </a:p>
        </p:txBody>
      </p:sp>
    </p:spTree>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651</TotalTime>
  <Words>584</Words>
  <Application>Microsoft Office PowerPoint</Application>
  <PresentationFormat>On-screen Show (4:3)</PresentationFormat>
  <Paragraphs>65</Paragraphs>
  <Slides>8</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8</vt:i4>
      </vt:variant>
    </vt:vector>
  </HeadingPairs>
  <TitlesOfParts>
    <vt:vector size="10" baseType="lpstr">
      <vt:lpstr>Tema de Office</vt:lpstr>
      <vt:lpstr>Document</vt:lpstr>
      <vt:lpstr>Taller sobre las disposiciones del Acuerdo Medidas Sanitarias y Fitosanitarias relativas a la transparencia  País El Salvador   Participante: Verónica Bustamante Estrada  Ginebra, Suiza. Octubre 2010   </vt:lpstr>
      <vt:lpstr>Antecedentes Generales</vt:lpstr>
      <vt:lpstr>Objetivos del Servicio de Información de Notificaciones  y Alertas de Exportación </vt:lpstr>
      <vt:lpstr>Elementos del Servicio de Información  de Notificaciones y Alertas de Exportación </vt:lpstr>
      <vt:lpstr>Ejemplo de Notificaciones Recientes</vt:lpstr>
      <vt:lpstr>Ejemplo de Alerta Exportador</vt:lpstr>
      <vt:lpstr>Conclusiones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vbustamante</dc:creator>
  <cp:lastModifiedBy>Pickett, Jane</cp:lastModifiedBy>
  <cp:revision>70</cp:revision>
  <dcterms:created xsi:type="dcterms:W3CDTF">2010-06-10T16:27:52Z</dcterms:created>
  <dcterms:modified xsi:type="dcterms:W3CDTF">2010-11-01T15:15:54Z</dcterms:modified>
</cp:coreProperties>
</file>