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24"/>
  </p:notesMasterIdLst>
  <p:handoutMasterIdLst>
    <p:handoutMasterId r:id="rId25"/>
  </p:handoutMasterIdLst>
  <p:sldIdLst>
    <p:sldId id="386" r:id="rId2"/>
    <p:sldId id="387" r:id="rId3"/>
    <p:sldId id="438" r:id="rId4"/>
    <p:sldId id="445" r:id="rId5"/>
    <p:sldId id="444" r:id="rId6"/>
    <p:sldId id="391" r:id="rId7"/>
    <p:sldId id="393" r:id="rId8"/>
    <p:sldId id="392" r:id="rId9"/>
    <p:sldId id="442" r:id="rId10"/>
    <p:sldId id="443" r:id="rId11"/>
    <p:sldId id="446" r:id="rId12"/>
    <p:sldId id="396" r:id="rId13"/>
    <p:sldId id="397" r:id="rId14"/>
    <p:sldId id="439" r:id="rId15"/>
    <p:sldId id="419" r:id="rId16"/>
    <p:sldId id="420" r:id="rId17"/>
    <p:sldId id="407" r:id="rId18"/>
    <p:sldId id="447" r:id="rId19"/>
    <p:sldId id="448" r:id="rId20"/>
    <p:sldId id="436" r:id="rId21"/>
    <p:sldId id="415" r:id="rId22"/>
    <p:sldId id="348" r:id="rId23"/>
  </p:sldIdLst>
  <p:sldSz cx="9144000" cy="6858000" type="screen4x3"/>
  <p:notesSz cx="7053263" cy="93567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FFFF"/>
    <a:srgbClr val="CCFFFF"/>
    <a:srgbClr val="CCFF66"/>
    <a:srgbClr val="000000"/>
    <a:srgbClr val="E1EDFB"/>
    <a:srgbClr val="D3E5F9"/>
    <a:srgbClr val="FAD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92" autoAdjust="0"/>
    <p:restoredTop sz="92127" autoAdjust="0"/>
  </p:normalViewPr>
  <p:slideViewPr>
    <p:cSldViewPr>
      <p:cViewPr>
        <p:scale>
          <a:sx n="82" d="100"/>
          <a:sy n="82" d="100"/>
        </p:scale>
        <p:origin x="-77" y="-96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162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448" y="-78"/>
      </p:cViewPr>
      <p:guideLst>
        <p:guide orient="horz" pos="2947"/>
        <p:guide pos="222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59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927" tIns="46964" rIns="93927" bIns="46964" numCol="1" anchor="t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97325" y="0"/>
            <a:ext cx="3055938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927" tIns="46964" rIns="93927" bIns="46964" numCol="1" anchor="t" anchorCtr="0" compatLnSpc="1">
            <a:prstTxWarp prst="textNoShape">
              <a:avLst/>
            </a:prstTxWarp>
          </a:bodyPr>
          <a:lstStyle>
            <a:lvl1pPr algn="r" defTabSz="939800" eaLnBrk="0" hangingPunct="0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88413"/>
            <a:ext cx="3055938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927" tIns="46964" rIns="93927" bIns="46964" numCol="1" anchor="b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97325" y="8888413"/>
            <a:ext cx="3055938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927" tIns="46964" rIns="93927" bIns="46964" numCol="1" anchor="b" anchorCtr="0" compatLnSpc="1">
            <a:prstTxWarp prst="textNoShape">
              <a:avLst/>
            </a:prstTxWarp>
          </a:bodyPr>
          <a:lstStyle>
            <a:lvl1pPr algn="r" defTabSz="939800" eaLnBrk="0" hangingPunct="0">
              <a:defRPr sz="1200" smtClean="0"/>
            </a:lvl1pPr>
          </a:lstStyle>
          <a:p>
            <a:pPr>
              <a:defRPr/>
            </a:pPr>
            <a:fld id="{7BBF1A32-A69D-4E7A-916A-852CCAD01F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20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8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738" y="0"/>
            <a:ext cx="3055937" cy="468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6B02EAA-F7C1-4025-A243-A40732414415}" type="datetimeFigureOut">
              <a:rPr lang="en-US"/>
              <a:pPr>
                <a:defRPr/>
              </a:pPr>
              <a:t>11/3/2011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701675"/>
            <a:ext cx="4676775" cy="3508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850" y="4445000"/>
            <a:ext cx="5643563" cy="4210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86825"/>
            <a:ext cx="3055938" cy="4683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738" y="8886825"/>
            <a:ext cx="3055937" cy="4683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3ABCA3C-52AB-4171-8C55-94416355D5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6249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lnSpc>
                <a:spcPct val="90000"/>
              </a:lnSpc>
            </a:pPr>
            <a:endParaRPr lang="en-GB" altLang="zh-CN" sz="2000" smtClean="0">
              <a:latin typeface="Cambria" pitchFamily="18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792C18D-77C8-4A30-AB9D-85E131FB25BD}" type="slidenum">
              <a:rPr lang="en-GB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7EABAA-CE9F-420E-ADF7-0428DED7EE9F}" type="slidenum">
              <a:rPr lang="en-GB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24B86BC-F39C-40F9-B207-794FF95166DE}" type="slidenum">
              <a:rPr lang="en-US"/>
              <a:pPr/>
              <a:t>3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4507A0-6CE5-4485-AA32-E789434B45EC}" type="slidenum">
              <a:rPr lang="en-US"/>
              <a:pPr/>
              <a:t>4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1AF9D2B-40C2-40DE-AC42-EDE977FD9CBD}" type="slidenum">
              <a:rPr lang="en-US"/>
              <a:pPr/>
              <a:t>5</a:t>
            </a:fld>
            <a:endParaRPr 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FB76256-958E-4CCE-B9BF-D11FAAEC0524}" type="slidenum">
              <a:rPr lang="en-US"/>
              <a:pPr/>
              <a:t>6</a:t>
            </a:fld>
            <a:endParaRPr 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1E790CE-D02A-4715-923F-9626B89A8D8A}" type="slidenum">
              <a:rPr lang="en-US"/>
              <a:pPr/>
              <a:t>7</a:t>
            </a:fld>
            <a:endParaRPr 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75FABF-5534-4799-B9A7-829E0DAF7965}" type="slidenum">
              <a:rPr lang="en-US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9E3253A-349E-4441-B43B-64AF6C867E8B}" type="slidenum">
              <a:rPr lang="en-US"/>
              <a:pPr/>
              <a:t>12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155575" indent="-155575" eaLnBrk="1" hangingPunct="1">
              <a:lnSpc>
                <a:spcPct val="80000"/>
              </a:lnSpc>
              <a:spcBef>
                <a:spcPct val="0"/>
              </a:spcBef>
            </a:pPr>
            <a:endParaRPr lang="en-US" sz="8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1266E10-2B9D-4742-AC94-2715A1FD0AC5}" type="slidenum">
              <a:rPr lang="en-US"/>
              <a:pPr/>
              <a:t>14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233363" indent="-233363" eaLnBrk="1" hangingPunct="1">
              <a:spcBef>
                <a:spcPct val="0"/>
              </a:spcBef>
            </a:pPr>
            <a:endParaRPr lang="en-GB" altLang="ko-KR" smtClean="0">
              <a:ea typeface="Gulim" pitchFamily="34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39C8AA4-8982-4FC6-9AB3-4830FE73B632}" type="slidenum">
              <a:rPr lang="en-GB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92A654-448F-4C73-8F2B-2980D379CC15}" type="slidenum">
              <a:rPr lang="en-GB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1E7B6E-20B5-45EC-824B-0FB9528C5D23}" type="slidenum">
              <a:rPr lang="en-GB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2B53217-4F46-4912-9971-C3ED68AC0F91}" type="slidenum">
              <a:rPr lang="en-GB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2B53217-4F46-4912-9971-C3ED68AC0F91}" type="slidenum">
              <a:rPr lang="en-GB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SG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9C679F-11EA-4047-9B70-88C3B366EB8A}" type="slidenum">
              <a:rPr lang="en-GB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SG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D5F0F08-EBA2-484F-967E-17DEEABE4568}" type="slidenum">
              <a:rPr lang="en-GB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175" y="0"/>
            <a:ext cx="9147175" cy="6867525"/>
            <a:chOff x="-2" y="0"/>
            <a:chExt cx="5762" cy="4326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-2" y="0"/>
              <a:ext cx="5712" cy="4326"/>
              <a:chOff x="-2" y="0"/>
              <a:chExt cx="5712" cy="4326"/>
            </a:xfrm>
          </p:grpSpPr>
          <p:sp>
            <p:nvSpPr>
              <p:cNvPr id="8" name="Rectangle 4"/>
              <p:cNvSpPr>
                <a:spLocks noChangeArrowheads="1"/>
              </p:cNvSpPr>
              <p:nvPr/>
            </p:nvSpPr>
            <p:spPr bwMode="auto">
              <a:xfrm>
                <a:off x="-2" y="0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Rectangle 5"/>
              <p:cNvSpPr>
                <a:spLocks noChangeArrowheads="1"/>
              </p:cNvSpPr>
              <p:nvPr/>
            </p:nvSpPr>
            <p:spPr bwMode="auto">
              <a:xfrm>
                <a:off x="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Rectangle 6"/>
              <p:cNvSpPr>
                <a:spLocks noChangeArrowheads="1"/>
              </p:cNvSpPr>
              <p:nvPr/>
            </p:nvSpPr>
            <p:spPr bwMode="auto">
              <a:xfrm>
                <a:off x="1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Rectangle 7"/>
              <p:cNvSpPr>
                <a:spLocks noChangeArrowheads="1"/>
              </p:cNvSpPr>
              <p:nvPr/>
            </p:nvSpPr>
            <p:spPr bwMode="auto">
              <a:xfrm>
                <a:off x="2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Rectangle 8"/>
              <p:cNvSpPr>
                <a:spLocks noChangeArrowheads="1"/>
              </p:cNvSpPr>
              <p:nvPr/>
            </p:nvSpPr>
            <p:spPr bwMode="auto">
              <a:xfrm>
                <a:off x="3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Rectangle 9"/>
              <p:cNvSpPr>
                <a:spLocks noChangeArrowheads="1"/>
              </p:cNvSpPr>
              <p:nvPr/>
            </p:nvSpPr>
            <p:spPr bwMode="auto">
              <a:xfrm>
                <a:off x="4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Rectangle 10"/>
              <p:cNvSpPr>
                <a:spLocks noChangeArrowheads="1"/>
              </p:cNvSpPr>
              <p:nvPr/>
            </p:nvSpPr>
            <p:spPr bwMode="auto">
              <a:xfrm>
                <a:off x="5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Rectangle 11"/>
              <p:cNvSpPr>
                <a:spLocks noChangeArrowheads="1"/>
              </p:cNvSpPr>
              <p:nvPr/>
            </p:nvSpPr>
            <p:spPr bwMode="auto">
              <a:xfrm>
                <a:off x="6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Rectangle 12"/>
              <p:cNvSpPr>
                <a:spLocks noChangeArrowheads="1"/>
              </p:cNvSpPr>
              <p:nvPr/>
            </p:nvSpPr>
            <p:spPr bwMode="auto">
              <a:xfrm>
                <a:off x="7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" name="Rectangle 13"/>
              <p:cNvSpPr>
                <a:spLocks noChangeArrowheads="1"/>
              </p:cNvSpPr>
              <p:nvPr/>
            </p:nvSpPr>
            <p:spPr bwMode="auto">
              <a:xfrm>
                <a:off x="8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9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9" name="Rectangle 15"/>
              <p:cNvSpPr>
                <a:spLocks noChangeArrowheads="1"/>
              </p:cNvSpPr>
              <p:nvPr/>
            </p:nvSpPr>
            <p:spPr bwMode="auto">
              <a:xfrm>
                <a:off x="10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0" name="Rectangle 16"/>
              <p:cNvSpPr>
                <a:spLocks noChangeArrowheads="1"/>
              </p:cNvSpPr>
              <p:nvPr/>
            </p:nvSpPr>
            <p:spPr bwMode="auto">
              <a:xfrm>
                <a:off x="11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auto">
              <a:xfrm>
                <a:off x="12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13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Rectangle 19"/>
              <p:cNvSpPr>
                <a:spLocks noChangeArrowheads="1"/>
              </p:cNvSpPr>
              <p:nvPr/>
            </p:nvSpPr>
            <p:spPr bwMode="auto">
              <a:xfrm>
                <a:off x="14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Rectangle 20"/>
              <p:cNvSpPr>
                <a:spLocks noChangeArrowheads="1"/>
              </p:cNvSpPr>
              <p:nvPr/>
            </p:nvSpPr>
            <p:spPr bwMode="auto">
              <a:xfrm>
                <a:off x="15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Rectangle 21"/>
              <p:cNvSpPr>
                <a:spLocks noChangeArrowheads="1"/>
              </p:cNvSpPr>
              <p:nvPr/>
            </p:nvSpPr>
            <p:spPr bwMode="auto">
              <a:xfrm>
                <a:off x="16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Rectangle 22"/>
              <p:cNvSpPr>
                <a:spLocks noChangeArrowheads="1"/>
              </p:cNvSpPr>
              <p:nvPr/>
            </p:nvSpPr>
            <p:spPr bwMode="auto">
              <a:xfrm>
                <a:off x="17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18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8" name="Rectangle 24"/>
              <p:cNvSpPr>
                <a:spLocks noChangeArrowheads="1"/>
              </p:cNvSpPr>
              <p:nvPr/>
            </p:nvSpPr>
            <p:spPr bwMode="auto">
              <a:xfrm>
                <a:off x="19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Rectangle 25"/>
              <p:cNvSpPr>
                <a:spLocks noChangeArrowheads="1"/>
              </p:cNvSpPr>
              <p:nvPr/>
            </p:nvSpPr>
            <p:spPr bwMode="auto">
              <a:xfrm>
                <a:off x="20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Rectangle 26"/>
              <p:cNvSpPr>
                <a:spLocks noChangeArrowheads="1"/>
              </p:cNvSpPr>
              <p:nvPr/>
            </p:nvSpPr>
            <p:spPr bwMode="auto">
              <a:xfrm>
                <a:off x="21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Rectangle 27"/>
              <p:cNvSpPr>
                <a:spLocks noChangeArrowheads="1"/>
              </p:cNvSpPr>
              <p:nvPr/>
            </p:nvSpPr>
            <p:spPr bwMode="auto">
              <a:xfrm>
                <a:off x="22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Rectangle 28"/>
              <p:cNvSpPr>
                <a:spLocks noChangeArrowheads="1"/>
              </p:cNvSpPr>
              <p:nvPr/>
            </p:nvSpPr>
            <p:spPr bwMode="auto">
              <a:xfrm>
                <a:off x="23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Rectangle 29"/>
              <p:cNvSpPr>
                <a:spLocks noChangeArrowheads="1"/>
              </p:cNvSpPr>
              <p:nvPr/>
            </p:nvSpPr>
            <p:spPr bwMode="auto">
              <a:xfrm>
                <a:off x="23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Rectangle 30"/>
              <p:cNvSpPr>
                <a:spLocks noChangeArrowheads="1"/>
              </p:cNvSpPr>
              <p:nvPr/>
            </p:nvSpPr>
            <p:spPr bwMode="auto">
              <a:xfrm>
                <a:off x="24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Rectangle 31"/>
              <p:cNvSpPr>
                <a:spLocks noChangeArrowheads="1"/>
              </p:cNvSpPr>
              <p:nvPr/>
            </p:nvSpPr>
            <p:spPr bwMode="auto">
              <a:xfrm>
                <a:off x="25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Rectangle 32"/>
              <p:cNvSpPr>
                <a:spLocks noChangeArrowheads="1"/>
              </p:cNvSpPr>
              <p:nvPr/>
            </p:nvSpPr>
            <p:spPr bwMode="auto">
              <a:xfrm>
                <a:off x="26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Rectangle 33"/>
              <p:cNvSpPr>
                <a:spLocks noChangeArrowheads="1"/>
              </p:cNvSpPr>
              <p:nvPr/>
            </p:nvSpPr>
            <p:spPr bwMode="auto">
              <a:xfrm>
                <a:off x="27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Rectangle 34"/>
              <p:cNvSpPr>
                <a:spLocks noChangeArrowheads="1"/>
              </p:cNvSpPr>
              <p:nvPr/>
            </p:nvSpPr>
            <p:spPr bwMode="auto">
              <a:xfrm>
                <a:off x="28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Rectangle 35"/>
              <p:cNvSpPr>
                <a:spLocks noChangeArrowheads="1"/>
              </p:cNvSpPr>
              <p:nvPr/>
            </p:nvSpPr>
            <p:spPr bwMode="auto">
              <a:xfrm>
                <a:off x="29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Rectangle 36"/>
              <p:cNvSpPr>
                <a:spLocks noChangeArrowheads="1"/>
              </p:cNvSpPr>
              <p:nvPr/>
            </p:nvSpPr>
            <p:spPr bwMode="auto">
              <a:xfrm>
                <a:off x="30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Rectangle 37"/>
              <p:cNvSpPr>
                <a:spLocks noChangeArrowheads="1"/>
              </p:cNvSpPr>
              <p:nvPr/>
            </p:nvSpPr>
            <p:spPr bwMode="auto">
              <a:xfrm>
                <a:off x="31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Rectangle 38"/>
              <p:cNvSpPr>
                <a:spLocks noChangeArrowheads="1"/>
              </p:cNvSpPr>
              <p:nvPr/>
            </p:nvSpPr>
            <p:spPr bwMode="auto">
              <a:xfrm>
                <a:off x="32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Rectangle 39"/>
              <p:cNvSpPr>
                <a:spLocks noChangeArrowheads="1"/>
              </p:cNvSpPr>
              <p:nvPr/>
            </p:nvSpPr>
            <p:spPr bwMode="auto">
              <a:xfrm>
                <a:off x="33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Rectangle 40"/>
              <p:cNvSpPr>
                <a:spLocks noChangeArrowheads="1"/>
              </p:cNvSpPr>
              <p:nvPr/>
            </p:nvSpPr>
            <p:spPr bwMode="auto">
              <a:xfrm>
                <a:off x="34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Rectangle 41"/>
              <p:cNvSpPr>
                <a:spLocks noChangeArrowheads="1"/>
              </p:cNvSpPr>
              <p:nvPr/>
            </p:nvSpPr>
            <p:spPr bwMode="auto">
              <a:xfrm>
                <a:off x="35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Rectangle 42"/>
              <p:cNvSpPr>
                <a:spLocks noChangeArrowheads="1"/>
              </p:cNvSpPr>
              <p:nvPr/>
            </p:nvSpPr>
            <p:spPr bwMode="auto">
              <a:xfrm>
                <a:off x="36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7" name="Rectangle 43"/>
              <p:cNvSpPr>
                <a:spLocks noChangeArrowheads="1"/>
              </p:cNvSpPr>
              <p:nvPr/>
            </p:nvSpPr>
            <p:spPr bwMode="auto">
              <a:xfrm>
                <a:off x="37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8" name="Rectangle 44"/>
              <p:cNvSpPr>
                <a:spLocks noChangeArrowheads="1"/>
              </p:cNvSpPr>
              <p:nvPr/>
            </p:nvSpPr>
            <p:spPr bwMode="auto">
              <a:xfrm>
                <a:off x="38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" name="Rectangle 45"/>
              <p:cNvSpPr>
                <a:spLocks noChangeArrowheads="1"/>
              </p:cNvSpPr>
              <p:nvPr/>
            </p:nvSpPr>
            <p:spPr bwMode="auto">
              <a:xfrm>
                <a:off x="39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0" name="Rectangle 46"/>
              <p:cNvSpPr>
                <a:spLocks noChangeArrowheads="1"/>
              </p:cNvSpPr>
              <p:nvPr/>
            </p:nvSpPr>
            <p:spPr bwMode="auto">
              <a:xfrm>
                <a:off x="40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" name="Rectangle 47"/>
              <p:cNvSpPr>
                <a:spLocks noChangeArrowheads="1"/>
              </p:cNvSpPr>
              <p:nvPr/>
            </p:nvSpPr>
            <p:spPr bwMode="auto">
              <a:xfrm>
                <a:off x="41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2" name="Rectangle 48"/>
              <p:cNvSpPr>
                <a:spLocks noChangeArrowheads="1"/>
              </p:cNvSpPr>
              <p:nvPr/>
            </p:nvSpPr>
            <p:spPr bwMode="auto">
              <a:xfrm>
                <a:off x="42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" name="Rectangle 49"/>
              <p:cNvSpPr>
                <a:spLocks noChangeArrowheads="1"/>
              </p:cNvSpPr>
              <p:nvPr/>
            </p:nvSpPr>
            <p:spPr bwMode="auto">
              <a:xfrm>
                <a:off x="43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4" name="Rectangle 50"/>
              <p:cNvSpPr>
                <a:spLocks noChangeArrowheads="1"/>
              </p:cNvSpPr>
              <p:nvPr/>
            </p:nvSpPr>
            <p:spPr bwMode="auto">
              <a:xfrm>
                <a:off x="44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5" name="Rectangle 51"/>
              <p:cNvSpPr>
                <a:spLocks noChangeArrowheads="1"/>
              </p:cNvSpPr>
              <p:nvPr/>
            </p:nvSpPr>
            <p:spPr bwMode="auto">
              <a:xfrm>
                <a:off x="45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6" name="Rectangle 52"/>
              <p:cNvSpPr>
                <a:spLocks noChangeArrowheads="1"/>
              </p:cNvSpPr>
              <p:nvPr/>
            </p:nvSpPr>
            <p:spPr bwMode="auto">
              <a:xfrm>
                <a:off x="46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7" name="Rectangle 53"/>
              <p:cNvSpPr>
                <a:spLocks noChangeArrowheads="1"/>
              </p:cNvSpPr>
              <p:nvPr/>
            </p:nvSpPr>
            <p:spPr bwMode="auto">
              <a:xfrm>
                <a:off x="47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Rectangle 54"/>
              <p:cNvSpPr>
                <a:spLocks noChangeArrowheads="1"/>
              </p:cNvSpPr>
              <p:nvPr/>
            </p:nvSpPr>
            <p:spPr bwMode="auto">
              <a:xfrm>
                <a:off x="47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Rectangle 55"/>
              <p:cNvSpPr>
                <a:spLocks noChangeArrowheads="1"/>
              </p:cNvSpPr>
              <p:nvPr/>
            </p:nvSpPr>
            <p:spPr bwMode="auto">
              <a:xfrm>
                <a:off x="48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" name="Rectangle 56"/>
              <p:cNvSpPr>
                <a:spLocks noChangeArrowheads="1"/>
              </p:cNvSpPr>
              <p:nvPr/>
            </p:nvSpPr>
            <p:spPr bwMode="auto">
              <a:xfrm>
                <a:off x="49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Rectangle 57"/>
              <p:cNvSpPr>
                <a:spLocks noChangeArrowheads="1"/>
              </p:cNvSpPr>
              <p:nvPr/>
            </p:nvSpPr>
            <p:spPr bwMode="auto">
              <a:xfrm>
                <a:off x="50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Rectangle 58"/>
              <p:cNvSpPr>
                <a:spLocks noChangeArrowheads="1"/>
              </p:cNvSpPr>
              <p:nvPr/>
            </p:nvSpPr>
            <p:spPr bwMode="auto">
              <a:xfrm>
                <a:off x="51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" name="Rectangle 59"/>
              <p:cNvSpPr>
                <a:spLocks noChangeArrowheads="1"/>
              </p:cNvSpPr>
              <p:nvPr/>
            </p:nvSpPr>
            <p:spPr bwMode="auto">
              <a:xfrm>
                <a:off x="52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" name="Rectangle 60"/>
              <p:cNvSpPr>
                <a:spLocks noChangeArrowheads="1"/>
              </p:cNvSpPr>
              <p:nvPr/>
            </p:nvSpPr>
            <p:spPr bwMode="auto">
              <a:xfrm>
                <a:off x="53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5" name="Rectangle 61"/>
              <p:cNvSpPr>
                <a:spLocks noChangeArrowheads="1"/>
              </p:cNvSpPr>
              <p:nvPr/>
            </p:nvSpPr>
            <p:spPr bwMode="auto">
              <a:xfrm>
                <a:off x="54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6" name="Rectangle 62"/>
              <p:cNvSpPr>
                <a:spLocks noChangeArrowheads="1"/>
              </p:cNvSpPr>
              <p:nvPr/>
            </p:nvSpPr>
            <p:spPr bwMode="auto">
              <a:xfrm>
                <a:off x="55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7" name="Rectangle 63"/>
              <p:cNvSpPr>
                <a:spLocks noChangeArrowheads="1"/>
              </p:cNvSpPr>
              <p:nvPr/>
            </p:nvSpPr>
            <p:spPr bwMode="auto">
              <a:xfrm>
                <a:off x="56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Rectangle 64"/>
            <p:cNvSpPr>
              <a:spLocks noChangeArrowheads="1"/>
            </p:cNvSpPr>
            <p:nvPr userDrawn="1"/>
          </p:nvSpPr>
          <p:spPr bwMode="auto">
            <a:xfrm>
              <a:off x="429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65"/>
            <p:cNvSpPr>
              <a:spLocks noChangeArrowheads="1"/>
            </p:cNvSpPr>
            <p:nvPr userDrawn="1"/>
          </p:nvSpPr>
          <p:spPr bwMode="auto">
            <a:xfrm>
              <a:off x="0" y="0"/>
              <a:ext cx="5760" cy="321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8" name="Rectangle 66"/>
          <p:cNvSpPr>
            <a:spLocks noChangeArrowheads="1"/>
          </p:cNvSpPr>
          <p:nvPr/>
        </p:nvSpPr>
        <p:spPr bwMode="auto">
          <a:xfrm>
            <a:off x="3505200" y="2590800"/>
            <a:ext cx="4892675" cy="76200"/>
          </a:xfrm>
          <a:prstGeom prst="rect">
            <a:avLst/>
          </a:prstGeom>
          <a:solidFill>
            <a:schemeClr val="hlink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/>
          </a:p>
        </p:txBody>
      </p:sp>
      <p:sp>
        <p:nvSpPr>
          <p:cNvPr id="107587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779463" y="1096963"/>
            <a:ext cx="7678737" cy="14319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7588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021138" y="2860675"/>
            <a:ext cx="4437062" cy="31146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4DB10D2-56A2-45A7-92DE-3B9F8E93EE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192088"/>
            <a:ext cx="8229600" cy="14319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7EAEF-BB4F-4B41-87C6-C795AE5827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92B13-5885-43E2-8868-9222A31B45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2813" y="1905000"/>
            <a:ext cx="39782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1905000"/>
            <a:ext cx="3979862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7A413-A79D-4FB6-ADA6-3058D40EB0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A5DFD-CCD8-4878-B3B5-B80DB04DAE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27AA0-8137-421A-999A-DFE27A3568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E42B3-90C6-41BD-9444-7834D96DF6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5CD0A-1543-425F-A0FE-DF4F8A66B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077BA-1A12-4BE5-B57C-BF36CC30FB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CC9F9-7C48-45FE-A3AE-CD6DAFCC5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4525" y="192088"/>
            <a:ext cx="2039938" cy="59039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1538" y="192088"/>
            <a:ext cx="5970587" cy="59039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CEE03-AF3C-4464-84BB-B743F6586C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538" y="192088"/>
            <a:ext cx="81629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2813" y="1905000"/>
            <a:ext cx="8110537" cy="41910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6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D9826-0E33-4EBA-A220-50288A50F6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7175" cy="6867525"/>
            <a:chOff x="0" y="0"/>
            <a:chExt cx="5762" cy="4326"/>
          </a:xfrm>
        </p:grpSpPr>
        <p:sp>
          <p:nvSpPr>
            <p:cNvPr id="106499" name="Rectangle 3"/>
            <p:cNvSpPr>
              <a:spLocks noChangeArrowheads="1"/>
            </p:cNvSpPr>
            <p:nvPr userDrawn="1"/>
          </p:nvSpPr>
          <p:spPr bwMode="hidden">
            <a:xfrm>
              <a:off x="0" y="0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0" name="Rectangle 4"/>
            <p:cNvSpPr>
              <a:spLocks noChangeArrowheads="1"/>
            </p:cNvSpPr>
            <p:nvPr userDrawn="1"/>
          </p:nvSpPr>
          <p:spPr bwMode="hidden">
            <a:xfrm>
              <a:off x="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1" name="Rectangle 5"/>
            <p:cNvSpPr>
              <a:spLocks noChangeArrowheads="1"/>
            </p:cNvSpPr>
            <p:nvPr userDrawn="1"/>
          </p:nvSpPr>
          <p:spPr bwMode="hidden">
            <a:xfrm>
              <a:off x="1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2" name="Rectangle 6"/>
            <p:cNvSpPr>
              <a:spLocks noChangeArrowheads="1"/>
            </p:cNvSpPr>
            <p:nvPr userDrawn="1"/>
          </p:nvSpPr>
          <p:spPr bwMode="hidden">
            <a:xfrm>
              <a:off x="2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3" name="Rectangle 7"/>
            <p:cNvSpPr>
              <a:spLocks noChangeArrowheads="1"/>
            </p:cNvSpPr>
            <p:nvPr userDrawn="1"/>
          </p:nvSpPr>
          <p:spPr bwMode="hidden">
            <a:xfrm>
              <a:off x="3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4" name="Rectangle 8"/>
            <p:cNvSpPr>
              <a:spLocks noChangeArrowheads="1"/>
            </p:cNvSpPr>
            <p:nvPr userDrawn="1"/>
          </p:nvSpPr>
          <p:spPr bwMode="hidden">
            <a:xfrm>
              <a:off x="4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5" name="Rectangle 9"/>
            <p:cNvSpPr>
              <a:spLocks noChangeArrowheads="1"/>
            </p:cNvSpPr>
            <p:nvPr userDrawn="1"/>
          </p:nvSpPr>
          <p:spPr bwMode="hidden">
            <a:xfrm>
              <a:off x="5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6" name="Rectangle 10"/>
            <p:cNvSpPr>
              <a:spLocks noChangeArrowheads="1"/>
            </p:cNvSpPr>
            <p:nvPr userDrawn="1"/>
          </p:nvSpPr>
          <p:spPr bwMode="hidden">
            <a:xfrm>
              <a:off x="6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7" name="Rectangle 11"/>
            <p:cNvSpPr>
              <a:spLocks noChangeArrowheads="1"/>
            </p:cNvSpPr>
            <p:nvPr userDrawn="1"/>
          </p:nvSpPr>
          <p:spPr bwMode="hidden">
            <a:xfrm>
              <a:off x="7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8" name="Rectangle 12"/>
            <p:cNvSpPr>
              <a:spLocks noChangeArrowheads="1"/>
            </p:cNvSpPr>
            <p:nvPr userDrawn="1"/>
          </p:nvSpPr>
          <p:spPr bwMode="hidden">
            <a:xfrm>
              <a:off x="8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09" name="Rectangle 13"/>
            <p:cNvSpPr>
              <a:spLocks noChangeArrowheads="1"/>
            </p:cNvSpPr>
            <p:nvPr userDrawn="1"/>
          </p:nvSpPr>
          <p:spPr bwMode="hidden">
            <a:xfrm>
              <a:off x="96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0" name="Rectangle 14"/>
            <p:cNvSpPr>
              <a:spLocks noChangeArrowheads="1"/>
            </p:cNvSpPr>
            <p:nvPr userDrawn="1"/>
          </p:nvSpPr>
          <p:spPr bwMode="hidden">
            <a:xfrm>
              <a:off x="105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1" name="Rectangle 15"/>
            <p:cNvSpPr>
              <a:spLocks noChangeArrowheads="1"/>
            </p:cNvSpPr>
            <p:nvPr userDrawn="1"/>
          </p:nvSpPr>
          <p:spPr bwMode="hidden">
            <a:xfrm>
              <a:off x="115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2" name="Rectangle 16"/>
            <p:cNvSpPr>
              <a:spLocks noChangeArrowheads="1"/>
            </p:cNvSpPr>
            <p:nvPr userDrawn="1"/>
          </p:nvSpPr>
          <p:spPr bwMode="hidden">
            <a:xfrm>
              <a:off x="124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3" name="Rectangle 17"/>
            <p:cNvSpPr>
              <a:spLocks noChangeArrowheads="1"/>
            </p:cNvSpPr>
            <p:nvPr userDrawn="1"/>
          </p:nvSpPr>
          <p:spPr bwMode="hidden">
            <a:xfrm>
              <a:off x="134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4" name="Rectangle 18"/>
            <p:cNvSpPr>
              <a:spLocks noChangeArrowheads="1"/>
            </p:cNvSpPr>
            <p:nvPr userDrawn="1"/>
          </p:nvSpPr>
          <p:spPr bwMode="hidden">
            <a:xfrm>
              <a:off x="144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5" name="Rectangle 19"/>
            <p:cNvSpPr>
              <a:spLocks noChangeArrowheads="1"/>
            </p:cNvSpPr>
            <p:nvPr userDrawn="1"/>
          </p:nvSpPr>
          <p:spPr bwMode="hidden">
            <a:xfrm>
              <a:off x="153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6" name="Rectangle 20"/>
            <p:cNvSpPr>
              <a:spLocks noChangeArrowheads="1"/>
            </p:cNvSpPr>
            <p:nvPr userDrawn="1"/>
          </p:nvSpPr>
          <p:spPr bwMode="hidden">
            <a:xfrm>
              <a:off x="163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7" name="Rectangle 21"/>
            <p:cNvSpPr>
              <a:spLocks noChangeArrowheads="1"/>
            </p:cNvSpPr>
            <p:nvPr userDrawn="1"/>
          </p:nvSpPr>
          <p:spPr bwMode="hidden">
            <a:xfrm>
              <a:off x="172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8" name="Rectangle 22"/>
            <p:cNvSpPr>
              <a:spLocks noChangeArrowheads="1"/>
            </p:cNvSpPr>
            <p:nvPr userDrawn="1"/>
          </p:nvSpPr>
          <p:spPr bwMode="hidden">
            <a:xfrm>
              <a:off x="182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19" name="Rectangle 23"/>
            <p:cNvSpPr>
              <a:spLocks noChangeArrowheads="1"/>
            </p:cNvSpPr>
            <p:nvPr userDrawn="1"/>
          </p:nvSpPr>
          <p:spPr bwMode="hidden">
            <a:xfrm>
              <a:off x="192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0" name="Rectangle 24"/>
            <p:cNvSpPr>
              <a:spLocks noChangeArrowheads="1"/>
            </p:cNvSpPr>
            <p:nvPr userDrawn="1"/>
          </p:nvSpPr>
          <p:spPr bwMode="hidden">
            <a:xfrm>
              <a:off x="201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1" name="Rectangle 25"/>
            <p:cNvSpPr>
              <a:spLocks noChangeArrowheads="1"/>
            </p:cNvSpPr>
            <p:nvPr userDrawn="1"/>
          </p:nvSpPr>
          <p:spPr bwMode="hidden">
            <a:xfrm>
              <a:off x="211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2" name="Rectangle 26"/>
            <p:cNvSpPr>
              <a:spLocks noChangeArrowheads="1"/>
            </p:cNvSpPr>
            <p:nvPr userDrawn="1"/>
          </p:nvSpPr>
          <p:spPr bwMode="hidden">
            <a:xfrm>
              <a:off x="220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3" name="Rectangle 27"/>
            <p:cNvSpPr>
              <a:spLocks noChangeArrowheads="1"/>
            </p:cNvSpPr>
            <p:nvPr userDrawn="1"/>
          </p:nvSpPr>
          <p:spPr bwMode="hidden">
            <a:xfrm>
              <a:off x="230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4" name="Rectangle 28"/>
            <p:cNvSpPr>
              <a:spLocks noChangeArrowheads="1"/>
            </p:cNvSpPr>
            <p:nvPr userDrawn="1"/>
          </p:nvSpPr>
          <p:spPr bwMode="hidden">
            <a:xfrm>
              <a:off x="240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5" name="Rectangle 29"/>
            <p:cNvSpPr>
              <a:spLocks noChangeArrowheads="1"/>
            </p:cNvSpPr>
            <p:nvPr userDrawn="1"/>
          </p:nvSpPr>
          <p:spPr bwMode="hidden">
            <a:xfrm>
              <a:off x="24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6" name="Rectangle 30"/>
            <p:cNvSpPr>
              <a:spLocks noChangeArrowheads="1"/>
            </p:cNvSpPr>
            <p:nvPr userDrawn="1"/>
          </p:nvSpPr>
          <p:spPr bwMode="hidden">
            <a:xfrm>
              <a:off x="25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7" name="Rectangle 31"/>
            <p:cNvSpPr>
              <a:spLocks noChangeArrowheads="1"/>
            </p:cNvSpPr>
            <p:nvPr userDrawn="1"/>
          </p:nvSpPr>
          <p:spPr bwMode="hidden">
            <a:xfrm>
              <a:off x="26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8" name="Rectangle 32"/>
            <p:cNvSpPr>
              <a:spLocks noChangeArrowheads="1"/>
            </p:cNvSpPr>
            <p:nvPr userDrawn="1"/>
          </p:nvSpPr>
          <p:spPr bwMode="hidden">
            <a:xfrm>
              <a:off x="27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29" name="Rectangle 33"/>
            <p:cNvSpPr>
              <a:spLocks noChangeArrowheads="1"/>
            </p:cNvSpPr>
            <p:nvPr userDrawn="1"/>
          </p:nvSpPr>
          <p:spPr bwMode="hidden">
            <a:xfrm>
              <a:off x="28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0" name="Rectangle 34"/>
            <p:cNvSpPr>
              <a:spLocks noChangeArrowheads="1"/>
            </p:cNvSpPr>
            <p:nvPr userDrawn="1"/>
          </p:nvSpPr>
          <p:spPr bwMode="hidden">
            <a:xfrm>
              <a:off x="29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1" name="Rectangle 35"/>
            <p:cNvSpPr>
              <a:spLocks noChangeArrowheads="1"/>
            </p:cNvSpPr>
            <p:nvPr userDrawn="1"/>
          </p:nvSpPr>
          <p:spPr bwMode="hidden">
            <a:xfrm>
              <a:off x="30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2" name="Rectangle 36"/>
            <p:cNvSpPr>
              <a:spLocks noChangeArrowheads="1"/>
            </p:cNvSpPr>
            <p:nvPr userDrawn="1"/>
          </p:nvSpPr>
          <p:spPr bwMode="hidden">
            <a:xfrm>
              <a:off x="31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3" name="Rectangle 37"/>
            <p:cNvSpPr>
              <a:spLocks noChangeArrowheads="1"/>
            </p:cNvSpPr>
            <p:nvPr userDrawn="1"/>
          </p:nvSpPr>
          <p:spPr bwMode="hidden">
            <a:xfrm>
              <a:off x="32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4" name="Rectangle 38"/>
            <p:cNvSpPr>
              <a:spLocks noChangeArrowheads="1"/>
            </p:cNvSpPr>
            <p:nvPr userDrawn="1"/>
          </p:nvSpPr>
          <p:spPr bwMode="hidden">
            <a:xfrm>
              <a:off x="336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5" name="Rectangle 39"/>
            <p:cNvSpPr>
              <a:spLocks noChangeArrowheads="1"/>
            </p:cNvSpPr>
            <p:nvPr userDrawn="1"/>
          </p:nvSpPr>
          <p:spPr bwMode="hidden">
            <a:xfrm>
              <a:off x="345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6" name="Rectangle 40"/>
            <p:cNvSpPr>
              <a:spLocks noChangeArrowheads="1"/>
            </p:cNvSpPr>
            <p:nvPr userDrawn="1"/>
          </p:nvSpPr>
          <p:spPr bwMode="hidden">
            <a:xfrm>
              <a:off x="355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7" name="Rectangle 41"/>
            <p:cNvSpPr>
              <a:spLocks noChangeArrowheads="1"/>
            </p:cNvSpPr>
            <p:nvPr userDrawn="1"/>
          </p:nvSpPr>
          <p:spPr bwMode="hidden">
            <a:xfrm>
              <a:off x="364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8" name="Rectangle 42"/>
            <p:cNvSpPr>
              <a:spLocks noChangeArrowheads="1"/>
            </p:cNvSpPr>
            <p:nvPr userDrawn="1"/>
          </p:nvSpPr>
          <p:spPr bwMode="hidden">
            <a:xfrm>
              <a:off x="374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39" name="Rectangle 43"/>
            <p:cNvSpPr>
              <a:spLocks noChangeArrowheads="1"/>
            </p:cNvSpPr>
            <p:nvPr userDrawn="1"/>
          </p:nvSpPr>
          <p:spPr bwMode="hidden">
            <a:xfrm>
              <a:off x="384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0" name="Rectangle 44"/>
            <p:cNvSpPr>
              <a:spLocks noChangeArrowheads="1"/>
            </p:cNvSpPr>
            <p:nvPr userDrawn="1"/>
          </p:nvSpPr>
          <p:spPr bwMode="hidden">
            <a:xfrm>
              <a:off x="393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1" name="Rectangle 45"/>
            <p:cNvSpPr>
              <a:spLocks noChangeArrowheads="1"/>
            </p:cNvSpPr>
            <p:nvPr userDrawn="1"/>
          </p:nvSpPr>
          <p:spPr bwMode="hidden">
            <a:xfrm>
              <a:off x="403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2" name="Rectangle 46"/>
            <p:cNvSpPr>
              <a:spLocks noChangeArrowheads="1"/>
            </p:cNvSpPr>
            <p:nvPr userDrawn="1"/>
          </p:nvSpPr>
          <p:spPr bwMode="hidden">
            <a:xfrm>
              <a:off x="412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3" name="Rectangle 47"/>
            <p:cNvSpPr>
              <a:spLocks noChangeArrowheads="1"/>
            </p:cNvSpPr>
            <p:nvPr userDrawn="1"/>
          </p:nvSpPr>
          <p:spPr bwMode="hidden">
            <a:xfrm>
              <a:off x="422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4" name="Rectangle 48"/>
            <p:cNvSpPr>
              <a:spLocks noChangeArrowheads="1"/>
            </p:cNvSpPr>
            <p:nvPr userDrawn="1"/>
          </p:nvSpPr>
          <p:spPr bwMode="hidden">
            <a:xfrm>
              <a:off x="432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5" name="Rectangle 49"/>
            <p:cNvSpPr>
              <a:spLocks noChangeArrowheads="1"/>
            </p:cNvSpPr>
            <p:nvPr userDrawn="1"/>
          </p:nvSpPr>
          <p:spPr bwMode="hidden">
            <a:xfrm>
              <a:off x="441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6" name="Rectangle 50"/>
            <p:cNvSpPr>
              <a:spLocks noChangeArrowheads="1"/>
            </p:cNvSpPr>
            <p:nvPr userDrawn="1"/>
          </p:nvSpPr>
          <p:spPr bwMode="hidden">
            <a:xfrm>
              <a:off x="451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7" name="Rectangle 51"/>
            <p:cNvSpPr>
              <a:spLocks noChangeArrowheads="1"/>
            </p:cNvSpPr>
            <p:nvPr userDrawn="1"/>
          </p:nvSpPr>
          <p:spPr bwMode="hidden">
            <a:xfrm>
              <a:off x="460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8" name="Rectangle 52"/>
            <p:cNvSpPr>
              <a:spLocks noChangeArrowheads="1"/>
            </p:cNvSpPr>
            <p:nvPr userDrawn="1"/>
          </p:nvSpPr>
          <p:spPr bwMode="hidden">
            <a:xfrm>
              <a:off x="470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49" name="Rectangle 53"/>
            <p:cNvSpPr>
              <a:spLocks noChangeArrowheads="1"/>
            </p:cNvSpPr>
            <p:nvPr userDrawn="1"/>
          </p:nvSpPr>
          <p:spPr bwMode="hidden">
            <a:xfrm>
              <a:off x="480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0" name="Rectangle 54"/>
            <p:cNvSpPr>
              <a:spLocks noChangeArrowheads="1"/>
            </p:cNvSpPr>
            <p:nvPr userDrawn="1"/>
          </p:nvSpPr>
          <p:spPr bwMode="hidden">
            <a:xfrm>
              <a:off x="489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1" name="Rectangle 55"/>
            <p:cNvSpPr>
              <a:spLocks noChangeArrowheads="1"/>
            </p:cNvSpPr>
            <p:nvPr userDrawn="1"/>
          </p:nvSpPr>
          <p:spPr bwMode="hidden">
            <a:xfrm>
              <a:off x="499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2" name="Rectangle 56"/>
            <p:cNvSpPr>
              <a:spLocks noChangeArrowheads="1"/>
            </p:cNvSpPr>
            <p:nvPr userDrawn="1"/>
          </p:nvSpPr>
          <p:spPr bwMode="hidden">
            <a:xfrm>
              <a:off x="508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3" name="Rectangle 57"/>
            <p:cNvSpPr>
              <a:spLocks noChangeArrowheads="1"/>
            </p:cNvSpPr>
            <p:nvPr userDrawn="1"/>
          </p:nvSpPr>
          <p:spPr bwMode="hidden">
            <a:xfrm>
              <a:off x="518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4" name="Rectangle 58"/>
            <p:cNvSpPr>
              <a:spLocks noChangeArrowheads="1"/>
            </p:cNvSpPr>
            <p:nvPr userDrawn="1"/>
          </p:nvSpPr>
          <p:spPr bwMode="hidden">
            <a:xfrm>
              <a:off x="5280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5" name="Rectangle 59"/>
            <p:cNvSpPr>
              <a:spLocks noChangeArrowheads="1"/>
            </p:cNvSpPr>
            <p:nvPr userDrawn="1"/>
          </p:nvSpPr>
          <p:spPr bwMode="hidden">
            <a:xfrm>
              <a:off x="5376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6" name="Rectangle 60"/>
            <p:cNvSpPr>
              <a:spLocks noChangeArrowheads="1"/>
            </p:cNvSpPr>
            <p:nvPr userDrawn="1"/>
          </p:nvSpPr>
          <p:spPr bwMode="hidden">
            <a:xfrm>
              <a:off x="5472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7" name="Rectangle 61"/>
            <p:cNvSpPr>
              <a:spLocks noChangeArrowheads="1"/>
            </p:cNvSpPr>
            <p:nvPr userDrawn="1"/>
          </p:nvSpPr>
          <p:spPr bwMode="hidden">
            <a:xfrm>
              <a:off x="5568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8" name="Rectangle 62"/>
            <p:cNvSpPr>
              <a:spLocks noChangeArrowheads="1"/>
            </p:cNvSpPr>
            <p:nvPr userDrawn="1"/>
          </p:nvSpPr>
          <p:spPr bwMode="hidden">
            <a:xfrm>
              <a:off x="5664" y="6"/>
              <a:ext cx="48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59" name="Rectangle 63"/>
            <p:cNvSpPr>
              <a:spLocks noChangeArrowheads="1"/>
            </p:cNvSpPr>
            <p:nvPr userDrawn="1"/>
          </p:nvSpPr>
          <p:spPr bwMode="hidden">
            <a:xfrm>
              <a:off x="431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6560" name="Rectangle 64"/>
            <p:cNvSpPr>
              <a:spLocks noChangeArrowheads="1"/>
            </p:cNvSpPr>
            <p:nvPr userDrawn="1"/>
          </p:nvSpPr>
          <p:spPr bwMode="blackGray">
            <a:xfrm>
              <a:off x="0" y="816"/>
              <a:ext cx="4378" cy="47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27" name="Rectangle 65"/>
          <p:cNvSpPr>
            <a:spLocks noGrp="1" noChangeArrowheads="1"/>
          </p:cNvSpPr>
          <p:nvPr>
            <p:ph type="title"/>
          </p:nvPr>
        </p:nvSpPr>
        <p:spPr bwMode="auto">
          <a:xfrm>
            <a:off x="871538" y="192088"/>
            <a:ext cx="816292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6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1905000"/>
            <a:ext cx="8110537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6563" name="Rectangle 6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52525" y="62865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6564" name="Rectangle 6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90925" y="62865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6565" name="Rectangle 6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9925" y="62865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873AD2B-5D30-49D5-9113-D6A288C75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3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  <p:sldLayoutId id="2147484382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Times New Roman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Times New Roman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Times New Roman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Times New Roman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  <a:cs typeface="Times New Roman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  <a:cs typeface="Times New Roman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  <a:cs typeface="Times New Roman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304800" y="2743200"/>
            <a:ext cx="8534400" cy="1800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 dirty="0">
                <a:latin typeface="Cambria" pitchFamily="18" charset="0"/>
              </a:rPr>
              <a:t>	</a:t>
            </a:r>
          </a:p>
          <a:p>
            <a:pPr algn="ctr" eaLnBrk="0" hangingPunct="0">
              <a:spcBef>
                <a:spcPts val="600"/>
              </a:spcBef>
            </a:pPr>
            <a:r>
              <a:rPr lang="en-US" sz="3200" b="1" dirty="0">
                <a:latin typeface="Cambria" pitchFamily="18" charset="0"/>
              </a:rPr>
              <a:t>Customs-Related Trade Facilitation in ASEAN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800" b="1" dirty="0">
                <a:latin typeface="Cambria" pitchFamily="18" charset="0"/>
              </a:rPr>
              <a:t> </a:t>
            </a:r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447800" y="4495800"/>
            <a:ext cx="6400800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800" b="1" dirty="0">
                <a:solidFill>
                  <a:schemeClr val="bg1">
                    <a:lumMod val="25000"/>
                  </a:schemeClr>
                </a:solidFill>
                <a:latin typeface="Cambria" pitchFamily="18" charset="0"/>
              </a:rPr>
              <a:t>Lee Tiow Yong</a:t>
            </a:r>
          </a:p>
          <a:p>
            <a:pPr algn="ctr" eaLnBrk="0" hangingPunct="0">
              <a:spcBef>
                <a:spcPts val="600"/>
              </a:spcBef>
              <a:defRPr/>
            </a:pPr>
            <a:r>
              <a:rPr lang="en-US" sz="1600" dirty="0" smtClean="0">
                <a:solidFill>
                  <a:schemeClr val="bg1">
                    <a:lumMod val="25000"/>
                  </a:schemeClr>
                </a:solidFill>
                <a:latin typeface="Cambria" pitchFamily="18" charset="0"/>
              </a:rPr>
              <a:t>Chair, ASEAN </a:t>
            </a:r>
            <a:r>
              <a:rPr lang="en-US" sz="1600" dirty="0">
                <a:solidFill>
                  <a:schemeClr val="bg1">
                    <a:lumMod val="25000"/>
                  </a:schemeClr>
                </a:solidFill>
                <a:latin typeface="Cambria" pitchFamily="18" charset="0"/>
              </a:rPr>
              <a:t>Customs Procedures &amp; Trade Facilitation Working Group</a:t>
            </a: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925513"/>
            <a:ext cx="8229600" cy="1755775"/>
          </a:xfrm>
        </p:spPr>
        <p:txBody>
          <a:bodyPr anchor="ctr"/>
          <a:lstStyle/>
          <a:p>
            <a:pPr algn="ctr" eaLnBrk="1" hangingPunct="1">
              <a:lnSpc>
                <a:spcPct val="150000"/>
              </a:lnSpc>
            </a:pPr>
            <a:r>
              <a:rPr lang="en-US" sz="3600" b="1" smtClean="0">
                <a:latin typeface="Cambria" pitchFamily="18" charset="0"/>
              </a:rPr>
              <a:t>WTO Trade Facilitation Symposium </a:t>
            </a:r>
            <a:br>
              <a:rPr lang="en-US" sz="3600" b="1" smtClean="0">
                <a:latin typeface="Cambria" pitchFamily="18" charset="0"/>
              </a:rPr>
            </a:br>
            <a:r>
              <a:rPr lang="en-US" sz="3600" b="1" smtClean="0">
                <a:latin typeface="Cambria" pitchFamily="18" charset="0"/>
              </a:rPr>
              <a:t>8-9 Nov 2011</a:t>
            </a:r>
          </a:p>
        </p:txBody>
      </p:sp>
      <p:pic>
        <p:nvPicPr>
          <p:cNvPr id="3077" name="Picture 7" descr="http://www.aseansec.org/files/ASEAN-Emblem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52578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" descr="sclogo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2800" y="533400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49288"/>
            <a:ext cx="72390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Outline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486400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romanUcPeriod"/>
              <a:defRPr/>
            </a:pPr>
            <a:r>
              <a:rPr lang="en-US" sz="2400" dirty="0" smtClean="0"/>
              <a:t>Overview of ASEAN</a:t>
            </a:r>
          </a:p>
          <a:p>
            <a:pPr marL="514350" indent="-514350" eaLnBrk="1" hangingPunct="1">
              <a:buFont typeface="+mj-lt"/>
              <a:buAutoNum type="romanUcPeriod"/>
              <a:defRPr/>
            </a:pPr>
            <a:r>
              <a:rPr lang="en-US" sz="2400" dirty="0" smtClean="0"/>
              <a:t>ASEAN Economic Community</a:t>
            </a:r>
          </a:p>
          <a:p>
            <a:pPr marL="514350" indent="-514350" eaLnBrk="1" hangingPunct="1">
              <a:buFont typeface="+mj-lt"/>
              <a:buAutoNum type="romanUcPeriod"/>
              <a:defRPr/>
            </a:pPr>
            <a:r>
              <a:rPr lang="en-US" sz="2400" dirty="0" smtClean="0"/>
              <a:t>Comparison of WTO TF Agreement and ASEAN TF Measures</a:t>
            </a:r>
          </a:p>
          <a:p>
            <a:pPr marL="514350" indent="-514350" eaLnBrk="1" hangingPunct="1">
              <a:buFont typeface="+mj-lt"/>
              <a:buAutoNum type="romanUcPeriod"/>
              <a:defRPr/>
            </a:pPr>
            <a:r>
              <a:rPr lang="en-US" sz="2400" dirty="0" smtClean="0"/>
              <a:t>Updates on Key ASEAN Customs-related TF Initiatives</a:t>
            </a:r>
          </a:p>
          <a:p>
            <a:pPr marL="533400" indent="-533400" eaLnBrk="1" hangingPunct="1">
              <a:buFont typeface="+mj-lt"/>
              <a:buAutoNum type="romanUcPeriod"/>
              <a:defRPr/>
            </a:pPr>
            <a:r>
              <a:rPr lang="en-US" sz="2400" dirty="0" smtClean="0"/>
              <a:t>Conclusion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3EF2F3-E92D-4CA7-AFF5-55B442D65F74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" y="1371600"/>
            <a:ext cx="8229600" cy="5287963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1800" smtClean="0"/>
              <a:t>   </a:t>
            </a:r>
            <a:endParaRPr lang="en-US" sz="24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  <a:p>
            <a:pPr algn="just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2000" smtClean="0"/>
              <a:t>       </a:t>
            </a:r>
          </a:p>
          <a:p>
            <a:pPr algn="just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smtClean="0"/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Growth in ASEAN Trade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03B326-4D70-4DFF-9C24-B68CA6CF2178}" type="slidenum">
              <a:rPr lang="en-US"/>
              <a:pPr/>
              <a:t>3</a:t>
            </a:fld>
            <a:endParaRPr lang="en-US"/>
          </a:p>
        </p:txBody>
      </p:sp>
      <p:pic>
        <p:nvPicPr>
          <p:cNvPr id="512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38" y="1371600"/>
            <a:ext cx="839946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Box 8"/>
          <p:cNvSpPr txBox="1">
            <a:spLocks noChangeArrowheads="1"/>
          </p:cNvSpPr>
          <p:nvPr/>
        </p:nvSpPr>
        <p:spPr bwMode="auto">
          <a:xfrm>
            <a:off x="228600" y="4767263"/>
            <a:ext cx="70104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SG" sz="1400">
                <a:latin typeface="Cambria" pitchFamily="18" charset="0"/>
              </a:rPr>
              <a:t>Sources: ASEAN Finance and Macroeconomic Surveillance Database and IMF-World Economic Outlook April 2010, ASEAN Trade Statistics Database as of September 2010 </a:t>
            </a:r>
            <a:endParaRPr lang="en-GB" sz="1400">
              <a:latin typeface="Cambria" pitchFamily="18" charset="0"/>
            </a:endParaRPr>
          </a:p>
          <a:p>
            <a:r>
              <a:rPr lang="en-SG" sz="1400">
                <a:latin typeface="Cambria" pitchFamily="18" charset="0"/>
              </a:rPr>
              <a:t> </a:t>
            </a:r>
            <a:endParaRPr lang="en-GB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Basic Data of ASEAN Member States</a:t>
            </a:r>
            <a:r>
              <a:rPr lang="en-US" sz="3600" b="1" smtClean="0">
                <a:solidFill>
                  <a:srgbClr val="00B050"/>
                </a:solidFill>
                <a:latin typeface="Cambria" pitchFamily="18" charset="0"/>
              </a:rPr>
              <a:t> </a:t>
            </a:r>
            <a:endParaRPr lang="en-US" sz="3600" b="1" smtClean="0">
              <a:latin typeface="Cambria" pitchFamily="18" charset="0"/>
            </a:endParaRP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6DC4E5-48A3-42E0-8D12-8299393E8DA9}" type="slidenum">
              <a:rPr lang="en-US"/>
              <a:pPr/>
              <a:t>4</a:t>
            </a:fld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57200" y="1371600"/>
          <a:ext cx="8382000" cy="4602480"/>
        </p:xfrm>
        <a:graphic>
          <a:graphicData uri="http://schemas.openxmlformats.org/drawingml/2006/table">
            <a:tbl>
              <a:tblPr/>
              <a:tblGrid>
                <a:gridCol w="1397000"/>
                <a:gridCol w="1397000"/>
                <a:gridCol w="1397000"/>
                <a:gridCol w="1397000"/>
                <a:gridCol w="1397000"/>
                <a:gridCol w="1397000"/>
              </a:tblGrid>
              <a:tr h="28892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Country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Land area (sq km)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Population (thousand)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GDP per capita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Total Trade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  <a:tr h="288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(US$)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(PPP$)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(US$ million)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Brunei Darussalam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5,765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406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26,486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49,411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9,568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Cambodia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181,035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14,958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693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1,801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8,887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Indonesia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1,860,360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231,370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2,364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4,180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213,339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Lao PDR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236,800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6,128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910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2,350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2,962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Malaysia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330,252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28,307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6,822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13,594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280,221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Myanmar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676,577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59,534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419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1,093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10,191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Philippines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300,000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92,227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1,750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3,525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83,869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Singapore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710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4,988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36,631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49,766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515,617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Thailand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513,120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66,903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3,951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8,072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286,267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Viet Nam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331,051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86,025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1,120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3,111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125,922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4,435,670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590,844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2,533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4,840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1,536,843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6247" name="TextBox 9"/>
          <p:cNvSpPr txBox="1">
            <a:spLocks noChangeArrowheads="1"/>
          </p:cNvSpPr>
          <p:nvPr/>
        </p:nvSpPr>
        <p:spPr bwMode="auto">
          <a:xfrm>
            <a:off x="304800" y="6019800"/>
            <a:ext cx="8686800" cy="46166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ambria" pitchFamily="18" charset="0"/>
              </a:rPr>
              <a:t>Diversity does not stop ASEAN from pursuing </a:t>
            </a:r>
            <a:r>
              <a:rPr lang="en-US" dirty="0" smtClean="0">
                <a:latin typeface="Cambria" pitchFamily="18" charset="0"/>
              </a:rPr>
              <a:t>trade </a:t>
            </a:r>
            <a:r>
              <a:rPr lang="en-US" dirty="0">
                <a:latin typeface="Cambria" pitchFamily="18" charset="0"/>
              </a:rPr>
              <a:t>f</a:t>
            </a:r>
            <a:r>
              <a:rPr lang="en-US" dirty="0" smtClean="0">
                <a:latin typeface="Cambria" pitchFamily="18" charset="0"/>
              </a:rPr>
              <a:t>acilitation</a:t>
            </a:r>
            <a:endParaRPr lang="en-GB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solidFill>
                  <a:srgbClr val="002060"/>
                </a:solidFill>
                <a:latin typeface="Cambria" pitchFamily="18" charset="0"/>
              </a:rPr>
              <a:t>Becoming Easier to Trade</a:t>
            </a: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36C0794-F0F7-4416-B829-181CBC6B76E5}" type="slidenum">
              <a:rPr lang="en-US"/>
              <a:pPr/>
              <a:t>5</a:t>
            </a:fld>
            <a:endParaRPr lang="en-US"/>
          </a:p>
        </p:txBody>
      </p:sp>
      <p:sp>
        <p:nvSpPr>
          <p:cNvPr id="7172" name="Content Placeholder 7"/>
          <p:cNvSpPr>
            <a:spLocks noGrp="1"/>
          </p:cNvSpPr>
          <p:nvPr>
            <p:ph idx="1"/>
          </p:nvPr>
        </p:nvSpPr>
        <p:spPr>
          <a:xfrm>
            <a:off x="4845050" y="1676400"/>
            <a:ext cx="3765550" cy="41910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sz="2400" dirty="0" smtClean="0"/>
              <a:t>Improvement in rankings for “Trading Across Borders” in World Bank </a:t>
            </a:r>
            <a:r>
              <a:rPr lang="en-US" sz="2400" i="1" dirty="0" smtClean="0"/>
              <a:t>Doing Business 2012 </a:t>
            </a:r>
            <a:r>
              <a:rPr lang="en-US" sz="2400" dirty="0" smtClean="0"/>
              <a:t>report</a:t>
            </a:r>
            <a:r>
              <a:rPr lang="en-GB" sz="2400" dirty="0" smtClean="0">
                <a:solidFill>
                  <a:srgbClr val="002060"/>
                </a:solidFill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/>
              <a:t>Out of the 9 countries</a:t>
            </a:r>
            <a:r>
              <a:rPr lang="en-GB" sz="2400" b="1" dirty="0" smtClean="0"/>
              <a:t> </a:t>
            </a:r>
            <a:r>
              <a:rPr lang="en-GB" sz="2400" dirty="0" smtClean="0"/>
              <a:t>surveyed, </a:t>
            </a:r>
            <a:r>
              <a:rPr lang="en-GB" sz="2400" b="1" dirty="0" smtClean="0"/>
              <a:t>6</a:t>
            </a:r>
            <a:r>
              <a:rPr lang="en-GB" sz="2400" dirty="0" smtClean="0"/>
              <a:t> have improved in their rankings</a:t>
            </a:r>
            <a:endParaRPr lang="en-US" sz="2400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3400" y="1371600"/>
          <a:ext cx="4191000" cy="4598353"/>
        </p:xfrm>
        <a:graphic>
          <a:graphicData uri="http://schemas.openxmlformats.org/drawingml/2006/table">
            <a:tbl>
              <a:tblPr/>
              <a:tblGrid>
                <a:gridCol w="2395538"/>
                <a:gridCol w="909637"/>
                <a:gridCol w="885825"/>
              </a:tblGrid>
              <a:tr h="67786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Rankings for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Trading Across Borders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Country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2010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2012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Brunei Darussalam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48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35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Cambodia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127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120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Indonesia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45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39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Malaysia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35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29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Philippines 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68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51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Viet Nam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74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68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Lao PDR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168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168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Singapore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Thailand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12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17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Myanmar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-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-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225" name="TextBox 5"/>
          <p:cNvSpPr txBox="1">
            <a:spLocks noChangeArrowheads="1"/>
          </p:cNvSpPr>
          <p:nvPr/>
        </p:nvSpPr>
        <p:spPr bwMode="auto">
          <a:xfrm>
            <a:off x="533400" y="6172200"/>
            <a:ext cx="81105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>
                <a:latin typeface="Cambria" pitchFamily="18" charset="0"/>
              </a:rPr>
              <a:t>Source: </a:t>
            </a:r>
            <a:r>
              <a:rPr lang="en-SG" sz="1400" i="1" dirty="0" smtClean="0">
                <a:latin typeface="Cambria" pitchFamily="18" charset="0"/>
              </a:rPr>
              <a:t>Doing </a:t>
            </a:r>
            <a:r>
              <a:rPr lang="en-SG" sz="1400" i="1" dirty="0">
                <a:latin typeface="Cambria" pitchFamily="18" charset="0"/>
              </a:rPr>
              <a:t>Business </a:t>
            </a:r>
            <a:r>
              <a:rPr lang="en-SG" sz="1400" i="1" dirty="0" smtClean="0">
                <a:latin typeface="Cambria" pitchFamily="18" charset="0"/>
              </a:rPr>
              <a:t>2012: Doing Business in a More Transparent World</a:t>
            </a:r>
            <a:r>
              <a:rPr lang="en-SG" sz="1400" dirty="0" smtClean="0">
                <a:latin typeface="Cambria" pitchFamily="18" charset="0"/>
              </a:rPr>
              <a:t>, The World Bank, , </a:t>
            </a:r>
            <a:r>
              <a:rPr lang="en-SG" sz="1400" dirty="0">
                <a:latin typeface="Cambria" pitchFamily="18" charset="0"/>
              </a:rPr>
              <a:t>published on Oct 20, 2011 </a:t>
            </a:r>
            <a:endParaRPr lang="en-GB" sz="1400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287963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The Declaration of ASEAN Concord II (signed by ASEAN Leaders in Bali, Indonesia, 7 Oct 03) mandated the establishment of an ASEAN Community with 3 pillars: the ASEAN Security Community, the </a:t>
            </a:r>
            <a:r>
              <a:rPr lang="en-US" sz="2000" b="1" dirty="0" smtClean="0"/>
              <a:t>ASEAN Economic Community (AEC)</a:t>
            </a:r>
            <a:r>
              <a:rPr lang="en-US" sz="2000" dirty="0" smtClean="0"/>
              <a:t> and the ASEAN Socio-Cultural Community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The end goal of the AEC is to create a stable, prosperous and highly competitive ASEAN economic region in which there is a free flow of goods, services, investment, skilled </a:t>
            </a:r>
            <a:r>
              <a:rPr lang="en-US" sz="2000" dirty="0" err="1" smtClean="0"/>
              <a:t>labour</a:t>
            </a:r>
            <a:r>
              <a:rPr lang="en-US" sz="2000" dirty="0" smtClean="0"/>
              <a:t> and a freer flow of capital, equitable economic development and reduced poverty and socio-economic disparities</a:t>
            </a:r>
            <a:r>
              <a:rPr lang="en-US" sz="2000" b="1" dirty="0" smtClean="0"/>
              <a:t> </a:t>
            </a:r>
            <a:r>
              <a:rPr lang="en-US" sz="2000" dirty="0" smtClean="0"/>
              <a:t>by 2015 (original date was 2020; subsequently brought forward to 2015)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Declaration on the AEC Blueprint was signed by ASEAN Leaders in Singapore on 20 Nov 07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AEC is not a customs union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None/>
            </a:pPr>
            <a:endParaRPr lang="en-US" sz="2000" dirty="0" smtClean="0"/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Economic Community</a:t>
            </a: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769836-D714-4424-8336-74EBE0391D40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486400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The </a:t>
            </a:r>
            <a:r>
              <a:rPr lang="en-US" sz="2000" b="1" dirty="0" smtClean="0"/>
              <a:t>AEC Blueprint </a:t>
            </a:r>
            <a:r>
              <a:rPr lang="en-US" sz="2000" dirty="0" smtClean="0"/>
              <a:t>outlines economic integration measures to be implemented by ASEAN Member States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The AEC has </a:t>
            </a:r>
            <a:r>
              <a:rPr lang="en-US" sz="2000" b="1" dirty="0" smtClean="0"/>
              <a:t>4 key characteristics</a:t>
            </a:r>
            <a:r>
              <a:rPr lang="en-US" sz="2000" dirty="0" smtClean="0"/>
              <a:t>: </a:t>
            </a:r>
          </a:p>
          <a:p>
            <a:pPr marL="1357313" lvl="1" indent="-633413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2000" dirty="0" smtClean="0"/>
              <a:t>(</a:t>
            </a:r>
            <a:r>
              <a:rPr lang="en-US" sz="2000" dirty="0" err="1" smtClean="0"/>
              <a:t>i</a:t>
            </a:r>
            <a:r>
              <a:rPr lang="en-US" sz="2000" dirty="0" smtClean="0"/>
              <a:t>)	single market &amp; production base; </a:t>
            </a:r>
          </a:p>
          <a:p>
            <a:pPr marL="1357313" lvl="1" indent="-633413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2000" dirty="0" smtClean="0"/>
              <a:t>(ii)	a highly competitive economic region; </a:t>
            </a:r>
          </a:p>
          <a:p>
            <a:pPr marL="1357313" lvl="1" indent="-633413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2000" dirty="0" smtClean="0"/>
              <a:t>(iii) 	a region of equitable economic development; and </a:t>
            </a:r>
          </a:p>
          <a:p>
            <a:pPr marL="1357313" lvl="1" indent="-633413" eaLnBrk="1" hangingPunct="1">
              <a:spcBef>
                <a:spcPts val="600"/>
              </a:spcBef>
              <a:buFont typeface="Wingdings" pitchFamily="2" charset="2"/>
              <a:buNone/>
            </a:pPr>
            <a:r>
              <a:rPr lang="en-US" sz="2000" dirty="0" smtClean="0"/>
              <a:t>(iv) 	a region fully integrated into the global economy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b="1" dirty="0" smtClean="0"/>
              <a:t>Strategic Schedule</a:t>
            </a:r>
            <a:r>
              <a:rPr lang="en-US" sz="2000" dirty="0" smtClean="0"/>
              <a:t> details the implementation timelines for the measures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To monitor compliance, an </a:t>
            </a:r>
            <a:r>
              <a:rPr lang="en-US" sz="2000" b="1" dirty="0" smtClean="0"/>
              <a:t>AEC Scorecard</a:t>
            </a:r>
            <a:r>
              <a:rPr lang="en-US" sz="2000" dirty="0" smtClean="0"/>
              <a:t> has been developed; detailing timelines, implementation bodies (the ASEAN </a:t>
            </a:r>
            <a:r>
              <a:rPr lang="en-US" sz="2000" dirty="0" err="1" smtClean="0"/>
              <a:t>sectoral</a:t>
            </a:r>
            <a:r>
              <a:rPr lang="en-US" sz="2000" dirty="0" smtClean="0"/>
              <a:t> committees) and tracking implementation status (at ASEAN-level and national-level)</a:t>
            </a: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Economic Community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9F76A8-82A5-4356-B52E-004814C3918F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3733800"/>
          </a:xfrm>
        </p:spPr>
        <p:txBody>
          <a:bodyPr lIns="0"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 smtClean="0"/>
              <a:t>Single market and production base</a:t>
            </a:r>
            <a:r>
              <a:rPr lang="en-US" sz="2000" smtClean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endParaRPr lang="en-US" sz="20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 smtClean="0"/>
              <a:t>5 core elements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000" smtClean="0"/>
              <a:t>Free flow of goods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000" smtClean="0"/>
              <a:t>Free flow of services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000" smtClean="0"/>
              <a:t>Free flow of investment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000" smtClean="0"/>
              <a:t>Freer flow of capital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000" smtClean="0"/>
              <a:t>Free flow of skilled labour 	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457200" y="5257800"/>
            <a:ext cx="8229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Cambria" pitchFamily="18" charset="0"/>
                <a:cs typeface="+mn-cs"/>
              </a:rPr>
              <a:t>In addition, the single market and production base also include two important components, i.e. the priority integration sectors, and food, agriculture and forestry.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124200" y="1981200"/>
            <a:ext cx="5715000" cy="2743200"/>
            <a:chOff x="2064" y="1200"/>
            <a:chExt cx="3600" cy="1728"/>
          </a:xfrm>
        </p:grpSpPr>
        <p:sp>
          <p:nvSpPr>
            <p:cNvPr id="59398" name="Rectangle 6"/>
            <p:cNvSpPr>
              <a:spLocks noChangeArrowheads="1"/>
            </p:cNvSpPr>
            <p:nvPr/>
          </p:nvSpPr>
          <p:spPr bwMode="auto">
            <a:xfrm>
              <a:off x="2640" y="1200"/>
              <a:ext cx="3024" cy="1728"/>
            </a:xfrm>
            <a:prstGeom prst="rect">
              <a:avLst/>
            </a:prstGeom>
            <a:solidFill>
              <a:srgbClr val="E1EDFB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b="1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Key Components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Elimination of Tariffs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Elimination of Non-Tariff Barriers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Rules of Origin 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Trade facilitation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Customs Integration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ASEAN Single Window</a:t>
              </a:r>
            </a:p>
            <a:p>
              <a:pPr marL="355600" indent="-260350" fontAlgn="auto">
                <a:spcBef>
                  <a:spcPts val="0"/>
                </a:spcBef>
                <a:spcAft>
                  <a:spcPts val="0"/>
                </a:spcAft>
                <a:buSzPct val="80000"/>
                <a:buFont typeface="Courier New" pitchFamily="49" charset="0"/>
                <a:buChar char="o"/>
                <a:defRPr/>
              </a:pPr>
              <a:r>
                <a:rPr lang="en-US" sz="1800" dirty="0">
                  <a:solidFill>
                    <a:srgbClr val="C00000"/>
                  </a:solidFill>
                  <a:latin typeface="Cambria" pitchFamily="18" charset="0"/>
                  <a:cs typeface="+mn-cs"/>
                </a:rPr>
                <a:t>Standards and Technical Barriers to Trade</a:t>
              </a:r>
            </a:p>
          </p:txBody>
        </p:sp>
        <p:sp>
          <p:nvSpPr>
            <p:cNvPr id="10248" name="Line 9"/>
            <p:cNvSpPr>
              <a:spLocks noChangeShapeType="1"/>
            </p:cNvSpPr>
            <p:nvPr/>
          </p:nvSpPr>
          <p:spPr bwMode="auto">
            <a:xfrm>
              <a:off x="2064" y="1488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245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AEC Blueprint</a:t>
            </a:r>
          </a:p>
        </p:txBody>
      </p:sp>
      <p:sp>
        <p:nvSpPr>
          <p:cNvPr id="10246" name="Slide Number Placeholder 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568860B-75C4-411C-9A64-F7C052A5FD61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5280978"/>
        </p:xfrm>
        <a:graphic>
          <a:graphicData uri="http://schemas.openxmlformats.org/drawingml/2006/table">
            <a:tbl>
              <a:tblPr/>
              <a:tblGrid>
                <a:gridCol w="3103563"/>
                <a:gridCol w="5126037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WTO TF Agreement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TF Measures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1:  Publication And Availability of Information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Articles 12 (Publication and Administration of Trade Regulations), 65 (Transparency) and 66 (Enquiry Points) of ASEAN Trade in Goods Agreement (ATIGA)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48 (Availability of Information) of ASEAN   Agreement on Customs (AAC) (to be signed)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3:  Advance Rulings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62 (Advance Rulings)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34 (Advance Rulings) of AAC 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4:  Appeal/Review Procedures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69 (Review and Appeal)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52 (Right of Review and Appeal) of AAC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6:  Disciplines on Fees And Charges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7 (</a:t>
                      </a:r>
                      <a:r>
                        <a:rPr kumimoji="0" lang="en-SG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Fees and Charges Connected with  Importation and Exportation) of ATIGA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7.1:  Pre-arrival Processing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55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Pre-arrival Documentation) of ATIGA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10 (</a:t>
                      </a:r>
                      <a:r>
                        <a:rPr kumimoji="0" lang="en-SG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Lodging and Registering of the Goods Declaration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AAC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7.2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:  </a:t>
                      </a: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Separation of Release from Final Determination and Payment of Customs Duties, Taxes, Fees and Charges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Articles 16 (Release of Goods) and 23 (Customs Duties and Taxes) of AAC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1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60037F-3AA4-4A99-A6E0-E191A1864497}" type="slidenum">
              <a:rPr lang="en-US"/>
              <a:pPr/>
              <a:t>9</a:t>
            </a:fld>
            <a:endParaRPr lang="en-US"/>
          </a:p>
        </p:txBody>
      </p:sp>
      <p:sp>
        <p:nvSpPr>
          <p:cNvPr id="1129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5250"/>
            <a:ext cx="9144000" cy="1200150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Comparison of WTO TF Agreement and ASEAN TF Measures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4312286"/>
        </p:xfrm>
        <a:graphic>
          <a:graphicData uri="http://schemas.openxmlformats.org/drawingml/2006/table">
            <a:tbl>
              <a:tblPr/>
              <a:tblGrid>
                <a:gridCol w="3103563"/>
                <a:gridCol w="5126037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WTO TF Agreement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TF Measures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7.3:  Risk Management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56 (Risk Management)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27 (Risk Management) of AAC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7.4:  Post-clearance Audit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61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Post Clearance Audit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28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Post Clearance Audit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AAC 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7.6:  Authorized Operators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59(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Authorised Economic Operators)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35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Authorised Economic Operators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AAC 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7.7: Expedited Shipments  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36 (Express Consignments) of AAC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804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9:  Border Agency Cooperation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Articles 46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Partnership with Other Governmental Agencies for Coordinated Border Management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and 47 (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Joint and Coordinated Border Control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AAC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Articles 10.1/10.2:  Review,  Reduction of Formalities and Documentation Requirements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54 (Customs Procedures and Control) of ATIGA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6 (Customs Procedures) of AAC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2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70C767-03F5-46A4-9BC1-7505A0D1E052}" type="slidenum">
              <a:rPr lang="en-US"/>
              <a:pPr/>
              <a:t>10</a:t>
            </a:fld>
            <a:endParaRPr lang="en-US"/>
          </a:p>
        </p:txBody>
      </p:sp>
      <p:sp>
        <p:nvSpPr>
          <p:cNvPr id="1231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5250"/>
            <a:ext cx="9144000" cy="1200150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latin typeface="Cambria" pitchFamily="18" charset="0"/>
              </a:rPr>
              <a:t>Comparison of WTO TF Agreement and ASEAN TF Measures</a:t>
            </a:r>
            <a:endParaRPr lang="en-US" sz="3600" b="1" dirty="0" smtClean="0">
              <a:solidFill>
                <a:srgbClr val="00B05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5032058"/>
        </p:xfrm>
        <a:graphic>
          <a:graphicData uri="http://schemas.openxmlformats.org/drawingml/2006/table">
            <a:tbl>
              <a:tblPr/>
              <a:tblGrid>
                <a:gridCol w="3103563"/>
                <a:gridCol w="5126037"/>
              </a:tblGrid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WTO TF Agreement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TF Measures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10.3:  Use of International Standards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Articles 9 (</a:t>
                      </a: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Goods Declaration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and 38 (</a:t>
                      </a: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Data and Information Parameters)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of AAC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216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10.4:  Single Window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Agreement to Establish and Implement the ASEAN Single Window (ASW)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Protocol to Establish and Implement the ASW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Memorandum of Understanding on the Implementation of the ASW Pilot Project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43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10.10:  Temporary Admission 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of Goods/Inward and Outward Processing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32 (Temporary Admission 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of Goods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) of AAC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4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11:  Freedom of Transit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ASEAN Framework Agreement on the Facilitation of Goods in Transit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12:  Customs Cooperation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85 (Co-operation) of ATIGA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Articles 43 (Areas of Cooperation) and 44 (Mechanisms for Cooperation) of AAC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Article 14:  National Committee on Trade Facilitation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Article 50 (Implementation Arrangement) of ATIGA 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1334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DF55E50-D31D-4800-AAF2-2BC78ECAAF2E}" type="slidenum">
              <a:rPr lang="en-US"/>
              <a:pPr/>
              <a:t>11</a:t>
            </a:fld>
            <a:endParaRPr lang="en-US"/>
          </a:p>
        </p:txBody>
      </p:sp>
      <p:sp>
        <p:nvSpPr>
          <p:cNvPr id="1334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5250"/>
            <a:ext cx="9144000" cy="1200150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Comparison of WTO TF Agreement and ASEAN TF Measures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23875" y="2247900"/>
            <a:ext cx="4038600" cy="381000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ASEAN Directors-General of Customs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28600" y="4114800"/>
            <a:ext cx="1525588" cy="1360488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Customs Procedures &amp; Trade</a:t>
            </a:r>
          </a:p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Facilitation Working Group</a:t>
            </a:r>
            <a:endParaRPr lang="en-US" sz="1600" dirty="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14340" name="Line 9"/>
          <p:cNvSpPr>
            <a:spLocks noChangeShapeType="1"/>
          </p:cNvSpPr>
          <p:nvPr/>
        </p:nvSpPr>
        <p:spPr bwMode="auto">
          <a:xfrm flipH="1">
            <a:off x="2733675" y="2628900"/>
            <a:ext cx="0" cy="15240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 anchor="ctr"/>
          <a:lstStyle/>
          <a:p>
            <a:endParaRPr lang="en-GB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905000" y="4114800"/>
            <a:ext cx="1524000" cy="13716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Customs Enforcement &amp; Compliance Working Group</a:t>
            </a:r>
            <a:endParaRPr lang="en-US" sz="1600" dirty="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657600" y="4114800"/>
            <a:ext cx="1524000" cy="13716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Customs Capacity </a:t>
            </a:r>
          </a:p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Building </a:t>
            </a:r>
          </a:p>
          <a:p>
            <a:pPr algn="ctr">
              <a:defRPr/>
            </a:pPr>
            <a:r>
              <a:rPr lang="en-US" altLang="zh-CN" sz="1600" dirty="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Working Group</a:t>
            </a:r>
            <a:endParaRPr lang="en-US" sz="1600" dirty="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23875" y="2781300"/>
            <a:ext cx="1905000" cy="914400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Coordinating Committee On Customs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14344" name="Line 13"/>
          <p:cNvSpPr>
            <a:spLocks noChangeShapeType="1"/>
          </p:cNvSpPr>
          <p:nvPr/>
        </p:nvSpPr>
        <p:spPr bwMode="auto">
          <a:xfrm>
            <a:off x="2428875" y="3086100"/>
            <a:ext cx="309563" cy="1588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45" name="Line 14"/>
          <p:cNvSpPr>
            <a:spLocks noChangeShapeType="1"/>
          </p:cNvSpPr>
          <p:nvPr/>
        </p:nvSpPr>
        <p:spPr bwMode="auto">
          <a:xfrm>
            <a:off x="981075" y="3848100"/>
            <a:ext cx="3352800" cy="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46" name="Line 15"/>
          <p:cNvSpPr>
            <a:spLocks noChangeShapeType="1"/>
          </p:cNvSpPr>
          <p:nvPr/>
        </p:nvSpPr>
        <p:spPr bwMode="auto">
          <a:xfrm>
            <a:off x="981075" y="3848100"/>
            <a:ext cx="0" cy="285750"/>
          </a:xfrm>
          <a:prstGeom prst="line">
            <a:avLst/>
          </a:prstGeom>
          <a:noFill/>
          <a:ln w="19050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47" name="Line 16"/>
          <p:cNvSpPr>
            <a:spLocks noChangeShapeType="1"/>
          </p:cNvSpPr>
          <p:nvPr/>
        </p:nvSpPr>
        <p:spPr bwMode="auto">
          <a:xfrm flipH="1">
            <a:off x="7924800" y="5029200"/>
            <a:ext cx="1588" cy="304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5410200" y="5334000"/>
            <a:ext cx="1651000" cy="914400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t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ASW Technical Working Group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7162800" y="5334000"/>
            <a:ext cx="1651000" cy="914400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t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ASW</a:t>
            </a:r>
          </a:p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Legal Working Group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6324600" y="3657600"/>
            <a:ext cx="1676400" cy="1066800"/>
          </a:xfrm>
          <a:prstGeom prst="rect">
            <a:avLst/>
          </a:prstGeom>
          <a:solidFill>
            <a:srgbClr val="CCECFF"/>
          </a:solidFill>
          <a:ln w="2857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ASW</a:t>
            </a:r>
          </a:p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Steering Committee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867275" y="2247900"/>
            <a:ext cx="3962400" cy="381000"/>
          </a:xfrm>
          <a:prstGeom prst="rect">
            <a:avLst/>
          </a:prstGeom>
          <a:noFill/>
          <a:ln w="3175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Senior Economic Officials Meeting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14352" name="Line 21"/>
          <p:cNvSpPr>
            <a:spLocks noChangeShapeType="1"/>
          </p:cNvSpPr>
          <p:nvPr/>
        </p:nvSpPr>
        <p:spPr bwMode="auto">
          <a:xfrm>
            <a:off x="6248400" y="5029200"/>
            <a:ext cx="1676400" cy="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53" name="Line 22"/>
          <p:cNvSpPr>
            <a:spLocks noChangeShapeType="1"/>
          </p:cNvSpPr>
          <p:nvPr/>
        </p:nvSpPr>
        <p:spPr bwMode="auto">
          <a:xfrm flipH="1">
            <a:off x="6248400" y="5029200"/>
            <a:ext cx="1588" cy="304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54" name="Line 23"/>
          <p:cNvSpPr>
            <a:spLocks noChangeShapeType="1"/>
          </p:cNvSpPr>
          <p:nvPr/>
        </p:nvSpPr>
        <p:spPr bwMode="auto">
          <a:xfrm flipH="1">
            <a:off x="4333875" y="3848100"/>
            <a:ext cx="1588" cy="304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55" name="Line 24"/>
          <p:cNvSpPr>
            <a:spLocks noChangeShapeType="1"/>
          </p:cNvSpPr>
          <p:nvPr/>
        </p:nvSpPr>
        <p:spPr bwMode="auto">
          <a:xfrm flipH="1">
            <a:off x="7162800" y="4724400"/>
            <a:ext cx="1588" cy="304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56" name="Line 25"/>
          <p:cNvSpPr>
            <a:spLocks noChangeShapeType="1"/>
          </p:cNvSpPr>
          <p:nvPr/>
        </p:nvSpPr>
        <p:spPr bwMode="auto">
          <a:xfrm>
            <a:off x="7154863" y="2628900"/>
            <a:ext cx="7937" cy="10287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 anchor="ctr"/>
          <a:lstStyle/>
          <a:p>
            <a:endParaRPr lang="en-GB"/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523875" y="1485900"/>
            <a:ext cx="4038600" cy="381000"/>
          </a:xfrm>
          <a:prstGeom prst="rect">
            <a:avLst/>
          </a:prstGeom>
          <a:noFill/>
          <a:ln w="3175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ASEAN Finance Ministers Meeting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4867275" y="1485900"/>
            <a:ext cx="3962400" cy="381000"/>
          </a:xfrm>
          <a:prstGeom prst="rect">
            <a:avLst/>
          </a:prstGeom>
          <a:noFill/>
          <a:ln w="3175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600">
                <a:solidFill>
                  <a:srgbClr val="000000"/>
                </a:solidFill>
                <a:latin typeface="Cambria" pitchFamily="18" charset="0"/>
                <a:ea typeface="SimSun" pitchFamily="2" charset="-122"/>
              </a:rPr>
              <a:t>ASEAN Economic Ministers Meeting</a:t>
            </a:r>
            <a:endParaRPr lang="en-US" sz="1600">
              <a:effectLst>
                <a:outerShdw blurRad="38100" dist="38100" dir="2700000" algn="tl">
                  <a:srgbClr val="FFFFFF"/>
                </a:outerShdw>
              </a:effectLst>
              <a:latin typeface="Cambria" pitchFamily="18" charset="0"/>
              <a:ea typeface="SimSun" pitchFamily="2" charset="-122"/>
            </a:endParaRPr>
          </a:p>
        </p:txBody>
      </p:sp>
      <p:sp>
        <p:nvSpPr>
          <p:cNvPr id="14359" name="Line 28"/>
          <p:cNvSpPr>
            <a:spLocks noChangeShapeType="1"/>
          </p:cNvSpPr>
          <p:nvPr/>
        </p:nvSpPr>
        <p:spPr bwMode="auto">
          <a:xfrm flipH="1">
            <a:off x="7153275" y="1866900"/>
            <a:ext cx="1588" cy="3810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endParaRPr lang="en-GB"/>
          </a:p>
        </p:txBody>
      </p:sp>
      <p:sp>
        <p:nvSpPr>
          <p:cNvPr id="14360" name="Line 29"/>
          <p:cNvSpPr>
            <a:spLocks noChangeShapeType="1"/>
          </p:cNvSpPr>
          <p:nvPr/>
        </p:nvSpPr>
        <p:spPr bwMode="auto">
          <a:xfrm flipH="1">
            <a:off x="2733675" y="1866900"/>
            <a:ext cx="0" cy="3810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61" name="Line 33"/>
          <p:cNvSpPr>
            <a:spLocks noChangeShapeType="1"/>
          </p:cNvSpPr>
          <p:nvPr/>
        </p:nvSpPr>
        <p:spPr bwMode="auto">
          <a:xfrm>
            <a:off x="3495675" y="2933700"/>
            <a:ext cx="3657600" cy="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62" name="Line 34"/>
          <p:cNvSpPr>
            <a:spLocks noChangeShapeType="1"/>
          </p:cNvSpPr>
          <p:nvPr/>
        </p:nvSpPr>
        <p:spPr bwMode="auto">
          <a:xfrm flipH="1">
            <a:off x="3495675" y="2628900"/>
            <a:ext cx="0" cy="304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363" name="Rectangle 35"/>
          <p:cNvSpPr>
            <a:spLocks noChangeArrowheads="1"/>
          </p:cNvSpPr>
          <p:nvPr/>
        </p:nvSpPr>
        <p:spPr bwMode="auto">
          <a:xfrm>
            <a:off x="457200" y="563563"/>
            <a:ext cx="82296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 anchor="ctr"/>
          <a:lstStyle/>
          <a:p>
            <a:pPr algn="ctr">
              <a:defRPr/>
            </a:pPr>
            <a:r>
              <a:rPr lang="en-US" sz="3600" b="1" dirty="0">
                <a:solidFill>
                  <a:schemeClr val="tx2"/>
                </a:solidFill>
                <a:latin typeface="Cambria" pitchFamily="18" charset="0"/>
                <a:ea typeface="+mj-ea"/>
                <a:cs typeface="+mj-cs"/>
              </a:rPr>
              <a:t>Structures for Customs Cooperation</a:t>
            </a:r>
          </a:p>
        </p:txBody>
      </p:sp>
      <p:sp>
        <p:nvSpPr>
          <p:cNvPr id="14364" name="Slide Number Placeholder 1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FFF522-FF67-4C26-94BB-9D35472D5074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9069"/>
            <a:ext cx="9144000" cy="646331"/>
          </a:xfrm>
        </p:spPr>
        <p:txBody>
          <a:bodyPr/>
          <a:lstStyle/>
          <a:p>
            <a:pPr algn="ctr" eaLnBrk="1" hangingPunct="1"/>
            <a:r>
              <a:rPr lang="en-US" altLang="zh-CN" sz="3600" b="1" dirty="0" smtClean="0">
                <a:latin typeface="Cambria" pitchFamily="18" charset="0"/>
              </a:rPr>
              <a:t>Strategic Plan of Customs Development</a:t>
            </a:r>
            <a:endParaRPr lang="en-US" sz="3600" b="1" dirty="0" smtClean="0">
              <a:latin typeface="Cambria" pitchFamily="18" charset="0"/>
            </a:endParaRPr>
          </a:p>
        </p:txBody>
      </p:sp>
      <p:sp>
        <p:nvSpPr>
          <p:cNvPr id="15363" name="Rectangle 46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253038"/>
          </a:xfrm>
        </p:spPr>
        <p:txBody>
          <a:bodyPr/>
          <a:lstStyle/>
          <a:p>
            <a:pPr marL="355600" indent="-355600" eaLnBrk="1" hangingPunct="1">
              <a:lnSpc>
                <a:spcPct val="90000"/>
              </a:lnSpc>
              <a:buFontTx/>
              <a:buNone/>
            </a:pPr>
            <a:r>
              <a:rPr lang="en-US" altLang="zh-CN" sz="2000" b="1" dirty="0" smtClean="0">
                <a:ea typeface="SimSun" pitchFamily="2" charset="-122"/>
              </a:rPr>
              <a:t>Strategic Plan of Customs Development (SPCD) under the </a:t>
            </a:r>
          </a:p>
          <a:p>
            <a:pPr marL="355600" indent="-355600" eaLnBrk="1" hangingPunct="1">
              <a:lnSpc>
                <a:spcPct val="90000"/>
              </a:lnSpc>
              <a:buFontTx/>
              <a:buNone/>
            </a:pPr>
            <a:r>
              <a:rPr lang="en-US" altLang="zh-CN" sz="2000" b="1" dirty="0" smtClean="0">
                <a:ea typeface="SimSun" pitchFamily="2" charset="-122"/>
              </a:rPr>
              <a:t>Customs Procedures and Trade Facilitation Working Group</a:t>
            </a:r>
            <a:r>
              <a:rPr lang="en-US" altLang="zh-CN" sz="2000" dirty="0" smtClean="0">
                <a:ea typeface="SimSun" pitchFamily="2" charset="-122"/>
              </a:rPr>
              <a:t> </a:t>
            </a:r>
          </a:p>
          <a:p>
            <a:pPr marL="355600" indent="-355600" eaLnBrk="1" hangingPunct="1">
              <a:lnSpc>
                <a:spcPct val="90000"/>
              </a:lnSpc>
              <a:buFontTx/>
              <a:buNone/>
            </a:pPr>
            <a:endParaRPr lang="en-US" altLang="zh-CN" sz="2000" dirty="0" smtClean="0">
              <a:ea typeface="SimSun" pitchFamily="2" charset="-122"/>
            </a:endParaRP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1	Tariff Classification 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2 	Customs Valuation 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3 	Origin Determination 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4 	ASEAN e-Customs &amp; ICT Customs Applications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5 	Customs Clearance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6 	Customs Transit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7 	Partnership with Businesses and the Trading Community</a:t>
            </a:r>
          </a:p>
          <a:p>
            <a:pPr marL="355600" indent="-3556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000" dirty="0" smtClean="0"/>
              <a:t>SPCD 8	</a:t>
            </a:r>
            <a:r>
              <a:rPr lang="en-US" sz="2000" dirty="0" err="1" smtClean="0"/>
              <a:t>Authorised</a:t>
            </a:r>
            <a:r>
              <a:rPr lang="en-US" sz="2000" dirty="0" smtClean="0"/>
              <a:t> Economic Operator </a:t>
            </a:r>
            <a:r>
              <a:rPr lang="en-US" sz="2000" dirty="0" err="1" smtClean="0"/>
              <a:t>Programme</a:t>
            </a:r>
            <a:endParaRPr lang="en-US" sz="2000" dirty="0" smtClean="0"/>
          </a:p>
        </p:txBody>
      </p:sp>
      <p:sp>
        <p:nvSpPr>
          <p:cNvPr id="15367" name="Slide Number Placeholder 1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331B7D-88F8-40FB-B5D8-8F44DFD6B6BD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287963"/>
          </a:xfrm>
        </p:spPr>
        <p:txBody>
          <a:bodyPr/>
          <a:lstStyle/>
          <a:p>
            <a:pPr marL="450850" indent="-450850" eaLnBrk="1" hangingPunct="1">
              <a:lnSpc>
                <a:spcPct val="140000"/>
              </a:lnSpc>
              <a:buFont typeface="Wingdings" pitchFamily="2" charset="2"/>
              <a:buChar char="§"/>
            </a:pPr>
            <a:r>
              <a:rPr lang="en-US" sz="2000" dirty="0" smtClean="0"/>
              <a:t>ASEAN Harmonized Tariff Nomenclature</a:t>
            </a:r>
          </a:p>
          <a:p>
            <a:pPr marL="450850" indent="-450850" eaLnBrk="1" hangingPunct="1">
              <a:lnSpc>
                <a:spcPct val="140000"/>
              </a:lnSpc>
              <a:buFont typeface="Wingdings" pitchFamily="2" charset="2"/>
              <a:buChar char="§"/>
            </a:pPr>
            <a:r>
              <a:rPr lang="en-GB" sz="2000" dirty="0" smtClean="0"/>
              <a:t>ASEAN Customs Transit System</a:t>
            </a:r>
          </a:p>
          <a:p>
            <a:pPr marL="450850" indent="-450850" eaLnBrk="1" hangingPunct="1">
              <a:lnSpc>
                <a:spcPct val="140000"/>
              </a:lnSpc>
              <a:buFont typeface="Wingdings" pitchFamily="2" charset="2"/>
              <a:buChar char="§"/>
            </a:pPr>
            <a:r>
              <a:rPr lang="en-GB" sz="2000" dirty="0" smtClean="0"/>
              <a:t>ASEAN Self-Certification</a:t>
            </a:r>
          </a:p>
          <a:p>
            <a:pPr marL="450850" indent="-450850" eaLnBrk="1" hangingPunct="1">
              <a:lnSpc>
                <a:spcPct val="140000"/>
              </a:lnSpc>
              <a:buFont typeface="Wingdings" pitchFamily="2" charset="2"/>
              <a:buChar char="§"/>
            </a:pPr>
            <a:r>
              <a:rPr lang="en-GB" sz="2000" dirty="0" smtClean="0"/>
              <a:t>ASEAN Single Window</a:t>
            </a:r>
            <a:endParaRPr lang="en-US" sz="2000" dirty="0" smtClean="0"/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eaLnBrk="1" hangingPunct="1"/>
            <a:r>
              <a:rPr lang="en-US" altLang="zh-CN" sz="3600" b="1" smtClean="0">
                <a:latin typeface="Cambria" pitchFamily="18" charset="0"/>
              </a:rPr>
              <a:t>Examples of ASEAN TF Measures</a:t>
            </a:r>
            <a:endParaRPr lang="en-US" sz="3600" b="1" smtClean="0">
              <a:latin typeface="Cambria" pitchFamily="18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D60955-6704-443D-8C0F-4ED52C913E44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5250"/>
            <a:ext cx="8686800" cy="1200150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Harmonized Tariff Nomenclature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495800"/>
          </a:xfrm>
        </p:spPr>
        <p:txBody>
          <a:bodyPr/>
          <a:lstStyle/>
          <a:p>
            <a:pPr>
              <a:spcBef>
                <a:spcPts val="600"/>
              </a:spcBef>
              <a:buFont typeface="Wingdings" pitchFamily="2" charset="2"/>
              <a:buNone/>
            </a:pPr>
            <a:r>
              <a:rPr lang="en-US" sz="2000" b="1" dirty="0" smtClean="0"/>
              <a:t>Implementation of the AHTN 2007</a:t>
            </a: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/>
              <a:t>Implemented by all Member States</a:t>
            </a: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GB" sz="2000" dirty="0" smtClean="0"/>
              <a:t>Number of tariff lines reduced from 10,689 to 8,300</a:t>
            </a: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GB" altLang="zh-CN" sz="2000" dirty="0" smtClean="0">
                <a:ea typeface="SimSun" pitchFamily="2" charset="-122"/>
              </a:rPr>
              <a:t>CEPT and MFN lines included in the AHTN 2007 </a:t>
            </a:r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en-GB" altLang="zh-CN" sz="2000" dirty="0" smtClean="0">
                <a:ea typeface="SimSun" pitchFamily="2" charset="-122"/>
              </a:rPr>
              <a:t>Supplementary Explanatory Notes to the AHTN also strengthened</a:t>
            </a:r>
            <a:r>
              <a:rPr lang="en-US" altLang="zh-CN" sz="2000" dirty="0" smtClean="0">
                <a:ea typeface="SimSun" pitchFamily="2" charset="-122"/>
              </a:rPr>
              <a:t> </a:t>
            </a:r>
          </a:p>
          <a:p>
            <a:pPr>
              <a:spcBef>
                <a:spcPts val="600"/>
              </a:spcBef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lang="en-GB" sz="2000" b="1" dirty="0" smtClean="0"/>
              <a:t>Review of the AHTN 2007</a:t>
            </a:r>
          </a:p>
          <a:p>
            <a:pPr marL="342900" lvl="1" indent="-342900" eaLnBrk="1" hangingPunct="1">
              <a:spcBef>
                <a:spcPts val="600"/>
              </a:spcBef>
              <a:buSzPct val="75000"/>
              <a:buFont typeface="Wingdings" pitchFamily="2" charset="2"/>
              <a:buChar char="§"/>
            </a:pPr>
            <a:r>
              <a:rPr lang="en-US" sz="2000" dirty="0" smtClean="0"/>
              <a:t>AHTN Task Force Meetings convened to review AHTN 2007</a:t>
            </a:r>
          </a:p>
          <a:p>
            <a:pPr marL="342900" lvl="1" indent="-342900" eaLnBrk="1" hangingPunct="1">
              <a:spcBef>
                <a:spcPts val="600"/>
              </a:spcBef>
              <a:buSzPct val="75000"/>
              <a:buFont typeface="Wingdings" pitchFamily="2" charset="2"/>
              <a:buChar char="§"/>
            </a:pPr>
            <a:r>
              <a:rPr lang="en-GB" sz="2000" dirty="0" smtClean="0"/>
              <a:t>Develop AHTN 2012 (in line with WCO HS 2012 amendments)</a:t>
            </a:r>
          </a:p>
          <a:p>
            <a:pPr marL="342900" lvl="1" indent="-342900" eaLnBrk="1" hangingPunct="1">
              <a:spcBef>
                <a:spcPts val="600"/>
              </a:spcBef>
              <a:buSzPct val="75000"/>
              <a:buFont typeface="Wingdings" pitchFamily="2" charset="2"/>
              <a:buChar char="§"/>
            </a:pPr>
            <a:r>
              <a:rPr lang="en-GB" sz="2000" dirty="0" smtClean="0"/>
              <a:t>Agreed to use AHTN for intra-ASEAN and extra-ASEAN trade</a:t>
            </a:r>
          </a:p>
          <a:p>
            <a:pPr marL="342900" lvl="1" indent="-342900" eaLnBrk="1" hangingPunct="1">
              <a:spcBef>
                <a:spcPts val="600"/>
              </a:spcBef>
              <a:buSzPct val="75000"/>
              <a:buFont typeface="Wingdings" pitchFamily="2" charset="2"/>
              <a:buChar char="§"/>
            </a:pPr>
            <a:endParaRPr lang="en-US" sz="2000" dirty="0" smtClean="0"/>
          </a:p>
          <a:p>
            <a:pPr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GB" sz="2000" b="1" dirty="0" smtClean="0"/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endParaRPr lang="en-GB" sz="2000" dirty="0" smtClean="0"/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endParaRPr lang="en-GB" sz="2000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7B0A5E1-B543-4DDF-82B1-79FF6F9A47A3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Customs Transit System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72000"/>
          </a:xfrm>
        </p:spPr>
        <p:txBody>
          <a:bodyPr/>
          <a:lstStyle/>
          <a:p>
            <a:pPr marL="355600" indent="-355600" eaLnBrk="1" hangingPunct="1">
              <a:spcBef>
                <a:spcPts val="600"/>
              </a:spcBef>
              <a:buFontTx/>
              <a:buNone/>
            </a:pPr>
            <a:r>
              <a:rPr lang="en-US" altLang="zh-CN" sz="2000" b="1" dirty="0" smtClean="0">
                <a:ea typeface="SimSun" pitchFamily="2" charset="-122"/>
              </a:rPr>
              <a:t>Based on 5 key elements:</a:t>
            </a:r>
            <a:endParaRPr lang="en-GB" altLang="zh-CN" sz="2000" b="1" dirty="0" smtClean="0">
              <a:ea typeface="SimSun" pitchFamily="2" charset="-122"/>
            </a:endParaRP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/>
            </a:pPr>
            <a:r>
              <a:rPr lang="en-GB" altLang="ja-JP" sz="1900" b="1" dirty="0" smtClean="0">
                <a:ea typeface="MS PGothic" pitchFamily="34" charset="-128"/>
              </a:rPr>
              <a:t>Fully computerised</a:t>
            </a:r>
            <a:r>
              <a:rPr lang="en-GB" altLang="ja-JP" sz="1900" dirty="0" smtClean="0">
                <a:ea typeface="MS PGothic" pitchFamily="34" charset="-128"/>
              </a:rPr>
              <a:t>: electronic messages used for (</a:t>
            </a:r>
            <a:r>
              <a:rPr lang="en-GB" altLang="ja-JP" sz="1900" dirty="0" err="1" smtClean="0">
                <a:ea typeface="MS PGothic" pitchFamily="34" charset="-128"/>
              </a:rPr>
              <a:t>i</a:t>
            </a:r>
            <a:r>
              <a:rPr lang="en-GB" altLang="ja-JP" sz="1900" dirty="0" smtClean="0">
                <a:ea typeface="MS PGothic" pitchFamily="34" charset="-128"/>
              </a:rPr>
              <a:t>) communications between traders and Customs for the lodgement of transit declarations and the discharge of completed transit movements; and (ii) the exchange of transit movement data between customs authorities</a:t>
            </a: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 startAt="2"/>
            </a:pPr>
            <a:r>
              <a:rPr lang="en-GB" altLang="ja-JP" sz="1900" b="1" dirty="0" smtClean="0">
                <a:ea typeface="MS PGothic" pitchFamily="34" charset="-128"/>
              </a:rPr>
              <a:t>System open to all "suitable" traders</a:t>
            </a:r>
            <a:r>
              <a:rPr lang="en-GB" altLang="ja-JP" sz="1900" dirty="0" smtClean="0">
                <a:ea typeface="MS PGothic" pitchFamily="34" charset="-128"/>
              </a:rPr>
              <a:t> irrespective of their type of business based on an assessment by the Competent Authorities according to minimum agreed criteria based on international best practice</a:t>
            </a:r>
            <a:endParaRPr lang="en-GB" altLang="ja-JP" sz="1900" b="1" dirty="0" smtClean="0">
              <a:ea typeface="MS PGothic" pitchFamily="34" charset="-128"/>
            </a:endParaRP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 startAt="2"/>
            </a:pPr>
            <a:r>
              <a:rPr lang="en-GB" altLang="ja-JP" sz="1900" b="1" dirty="0" smtClean="0">
                <a:ea typeface="MS PGothic" pitchFamily="34" charset="-128"/>
              </a:rPr>
              <a:t>Risk profiling </a:t>
            </a:r>
            <a:r>
              <a:rPr lang="en-GB" altLang="ja-JP" sz="1900" dirty="0" smtClean="0">
                <a:ea typeface="MS PGothic" pitchFamily="34" charset="-128"/>
              </a:rPr>
              <a:t>scheme: To allow reliable traders "simplifications” or exemptions from a range of standard requirements</a:t>
            </a: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 startAt="2"/>
            </a:pPr>
            <a:r>
              <a:rPr lang="en-GB" altLang="ja-JP" sz="1900" b="1" dirty="0" smtClean="0">
                <a:ea typeface="MS PGothic" pitchFamily="34" charset="-128"/>
              </a:rPr>
              <a:t>One guarantee </a:t>
            </a:r>
            <a:r>
              <a:rPr lang="en-GB" altLang="ja-JP" sz="1900" dirty="0" smtClean="0">
                <a:ea typeface="MS PGothic" pitchFamily="34" charset="-128"/>
              </a:rPr>
              <a:t>valid in all countries to cover the goods throughout the entire journey</a:t>
            </a: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 startAt="2"/>
            </a:pPr>
            <a:r>
              <a:rPr lang="en-GB" altLang="ja-JP" sz="1900" b="1" dirty="0" smtClean="0">
                <a:ea typeface="MS PGothic" pitchFamily="34" charset="-128"/>
              </a:rPr>
              <a:t>Single regional customs document</a:t>
            </a:r>
            <a:r>
              <a:rPr lang="en-GB" altLang="ja-JP" sz="1900" dirty="0" smtClean="0">
                <a:ea typeface="MS PGothic" pitchFamily="34" charset="-128"/>
              </a:rPr>
              <a:t> for transit</a:t>
            </a:r>
            <a:endParaRPr lang="en-US" sz="1900" b="1" dirty="0" smtClean="0"/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 startAt="2"/>
            </a:pPr>
            <a:endParaRPr lang="en-GB" altLang="ja-JP" sz="2000" dirty="0" smtClean="0">
              <a:ea typeface="MS PGothic" pitchFamily="34" charset="-128"/>
            </a:endParaRPr>
          </a:p>
          <a:p>
            <a:pPr marL="355600" indent="-355600" eaLnBrk="1" hangingPunct="1">
              <a:spcBef>
                <a:spcPts val="600"/>
              </a:spcBef>
              <a:buSzPct val="100000"/>
              <a:buFont typeface="Verdana" pitchFamily="34" charset="0"/>
              <a:buAutoNum type="arabicPeriod"/>
            </a:pPr>
            <a:endParaRPr lang="en-US" sz="2000" dirty="0" smtClean="0"/>
          </a:p>
          <a:p>
            <a:pPr marL="355600" lvl="1" indent="-355600" eaLnBrk="1" hangingPunct="1">
              <a:spcBef>
                <a:spcPts val="600"/>
              </a:spcBef>
              <a:buFont typeface="Wingdings" pitchFamily="2" charset="2"/>
              <a:buChar char="§"/>
            </a:pPr>
            <a:endParaRPr lang="en-US" sz="2000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E37B2D-9CF6-4DBA-B1B0-9F79D96F2C00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Self-Certification of Origin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114800"/>
          </a:xfrm>
        </p:spPr>
        <p:txBody>
          <a:bodyPr/>
          <a:lstStyle/>
          <a:p>
            <a:pPr marL="355600" indent="-3556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GB" sz="2000" dirty="0" smtClean="0"/>
              <a:t>23</a:t>
            </a:r>
            <a:r>
              <a:rPr lang="en-GB" sz="2000" baseline="30000" dirty="0" smtClean="0"/>
              <a:t>rd</a:t>
            </a:r>
            <a:r>
              <a:rPr lang="en-GB" sz="2000" dirty="0" smtClean="0"/>
              <a:t> AFTA Council in Aug 2009 endorsed the work plan towards the </a:t>
            </a:r>
            <a:r>
              <a:rPr lang="en-GB" sz="2000" dirty="0" err="1" smtClean="0"/>
              <a:t>operationalisation</a:t>
            </a:r>
            <a:r>
              <a:rPr lang="en-GB" sz="2000" dirty="0" smtClean="0"/>
              <a:t> of self-certification in ASEAN</a:t>
            </a: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GB" sz="2000" dirty="0" smtClean="0"/>
              <a:t>Exporters able to self-certify that the goods meet the rules of origin criteria and enjoy the preferential treatment</a:t>
            </a: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GB" sz="2000" dirty="0" smtClean="0"/>
              <a:t>Promote utilisation of the ASEAN rules of origin and facilitate trade by reducing the upfront administrative burden of applying for the conventional certificate of origin Form D</a:t>
            </a: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GB" sz="2000" dirty="0" smtClean="0"/>
              <a:t>MOU to implement pilot project signed by participating AEM in August 2010  (Brunei, Malaysia and Singapore)</a:t>
            </a:r>
          </a:p>
          <a:p>
            <a:pPr marL="355600" indent="-3556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GB" sz="2000" dirty="0" smtClean="0"/>
              <a:t>Pilot project commenced 1 Nov 2010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0134A6-F42D-42BC-825F-259D56A71E3A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Single Window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5105400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altLang="ja-JP" sz="1900" b="1" dirty="0" smtClean="0">
                <a:ea typeface="MS PGothic" pitchFamily="34" charset="-128"/>
              </a:rPr>
              <a:t>Definition of ASW under the ASW Agreement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GB" altLang="ja-JP" sz="1900" dirty="0" smtClean="0">
                <a:ea typeface="MS PGothic" pitchFamily="34" charset="-128"/>
              </a:rPr>
              <a:t>“the environment where National Single Windows (NSW) of Member Countries operate and integrate”</a:t>
            </a:r>
            <a:endParaRPr lang="en-US" sz="1900" dirty="0" smtClean="0"/>
          </a:p>
          <a:p>
            <a:pPr eaLnBrk="1" hangingPunct="1">
              <a:spcBef>
                <a:spcPts val="600"/>
              </a:spcBef>
            </a:pPr>
            <a:r>
              <a:rPr lang="en-US" sz="1900" b="1" dirty="0" smtClean="0"/>
              <a:t>ASW Agreement – Timeline for Implementation of NSW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900" dirty="0" smtClean="0"/>
              <a:t>ASEAN-6 by 2008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  <a:tabLst>
                <a:tab pos="628650" algn="l"/>
              </a:tabLst>
            </a:pPr>
            <a:r>
              <a:rPr lang="en-US" sz="1900" dirty="0" smtClean="0"/>
              <a:t>ASEAN-4 by 2012</a:t>
            </a:r>
          </a:p>
          <a:p>
            <a:pPr eaLnBrk="1" hangingPunct="1">
              <a:spcBef>
                <a:spcPts val="600"/>
              </a:spcBef>
            </a:pPr>
            <a:r>
              <a:rPr lang="en-US" sz="1900" b="1" dirty="0" smtClean="0"/>
              <a:t>Implementation status of NSW: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900" dirty="0" smtClean="0"/>
              <a:t>ASEAN-6 in varying phases of implementation: basic system in place, expand to more ports, increase no. of government agencies connected to NSW, add new functionalities, etc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sz="1900" dirty="0" smtClean="0"/>
              <a:t>ASEAN-4 (CLMV) in the preparatory stages of NSW development: steering committees formed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83CD8-7FB6-4111-97EA-9BA6170025E5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ASEAN Single Window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5105400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altLang="ja-JP" sz="1900" b="1" dirty="0" smtClean="0">
                <a:ea typeface="MS PGothic" pitchFamily="34" charset="-128"/>
              </a:rPr>
              <a:t>ASW Pilot Project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GB" altLang="ja-JP" sz="1900" dirty="0" smtClean="0">
                <a:ea typeface="MS PGothic" pitchFamily="34" charset="-128"/>
              </a:rPr>
              <a:t>Component 1: </a:t>
            </a:r>
            <a:r>
              <a:rPr lang="en-SG" altLang="ja-JP" sz="1900" dirty="0" smtClean="0">
                <a:ea typeface="MS PGothic" pitchFamily="34" charset="-128"/>
              </a:rPr>
              <a:t>Study the establishment of the most feasible network architecture; does not involve a central server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SG" altLang="ja-JP" sz="1900" dirty="0" smtClean="0">
                <a:ea typeface="MS PGothic" pitchFamily="34" charset="-128"/>
              </a:rPr>
              <a:t>Component 2: Set up the network infrastructure to implement the Pilot Project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SG" altLang="ja-JP" sz="1900" dirty="0" smtClean="0">
                <a:ea typeface="MS PGothic" pitchFamily="34" charset="-128"/>
              </a:rPr>
              <a:t>Component 3: Evaluation of outcomes of the Pilot Project and formulate recommendations for the eventual ASW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SG" altLang="ja-JP" sz="1900" dirty="0" smtClean="0">
                <a:ea typeface="MS PGothic" pitchFamily="34" charset="-128"/>
              </a:rPr>
              <a:t>7 AMS as participants, 3 AMS as observers</a:t>
            </a:r>
          </a:p>
          <a:p>
            <a:pPr marL="628650" lvl="1" indent="-2667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SG" sz="1900" dirty="0" smtClean="0">
                <a:ea typeface="MS PGothic" pitchFamily="34" charset="-128"/>
              </a:rPr>
              <a:t>Use of test data for exchanging ASEAN Customs Declaration Document Certificate of Origin Form D</a:t>
            </a:r>
            <a:endParaRPr lang="en-US" sz="1900" dirty="0" smtClean="0"/>
          </a:p>
          <a:p>
            <a:pPr eaLnBrk="1" hangingPunct="1">
              <a:spcBef>
                <a:spcPts val="600"/>
              </a:spcBef>
            </a:pPr>
            <a:r>
              <a:rPr lang="en-US" sz="1900" b="1" dirty="0" smtClean="0"/>
              <a:t>Development of legal framework agreement for ASW</a:t>
            </a:r>
          </a:p>
          <a:p>
            <a:pPr eaLnBrk="1" hangingPunct="1">
              <a:spcBef>
                <a:spcPts val="600"/>
              </a:spcBef>
            </a:pPr>
            <a:r>
              <a:rPr lang="en-US" sz="1900" b="1" dirty="0" smtClean="0"/>
              <a:t>Alignment of ASEAN Data Model to WCO Data Model</a:t>
            </a:r>
          </a:p>
          <a:p>
            <a:pPr eaLnBrk="1" hangingPunct="1">
              <a:spcBef>
                <a:spcPts val="600"/>
              </a:spcBef>
              <a:buFont typeface="Wingdings" pitchFamily="2" charset="2"/>
              <a:buNone/>
            </a:pPr>
            <a:endParaRPr lang="en-US" sz="1900" b="1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83CD8-7FB6-4111-97EA-9BA6170025E5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5250"/>
            <a:ext cx="8229600" cy="1200150"/>
          </a:xfrm>
        </p:spPr>
        <p:txBody>
          <a:bodyPr/>
          <a:lstStyle/>
          <a:p>
            <a:pPr algn="ctr" eaLnBrk="1" hangingPunct="1"/>
            <a:r>
              <a:rPr lang="en-US" sz="3600" b="1" smtClean="0">
                <a:latin typeface="Cambria" pitchFamily="18" charset="0"/>
              </a:rPr>
              <a:t>Examples of Technical Assistance from Dialogue Partners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FEDE7E-90D6-4082-AE1F-B3FCEE8AEB80}" type="slidenum">
              <a:rPr lang="en-US"/>
              <a:pPr/>
              <a:t>20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371601"/>
          <a:ext cx="8229600" cy="4571999"/>
        </p:xfrm>
        <a:graphic>
          <a:graphicData uri="http://schemas.openxmlformats.org/drawingml/2006/table">
            <a:tbl>
              <a:tblPr/>
              <a:tblGrid>
                <a:gridCol w="3461047"/>
                <a:gridCol w="4768553"/>
              </a:tblGrid>
              <a:tr h="348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TA Provider: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Areas: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234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ASEAN- EU Programme for Regional Integration Support Programme (APRIS)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Customs Transit System</a:t>
                      </a:r>
                    </a:p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Enhanced Air Cargo Processing Model</a:t>
                      </a:r>
                    </a:p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Self-certification of origin</a:t>
                      </a:r>
                    </a:p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Training Needs Analysis</a:t>
                      </a:r>
                    </a:p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Implementation of ASEAN Customs Declaration Document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  <a:p>
                      <a:pPr marL="90000" marR="0" lvl="0" indent="-90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Development of Risk Management Framework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00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USAID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ASW Pilot Project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Review of AHTN 2007 for the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establishment of AHTN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638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ASEAN-China Cooperation Fund (ACCF)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Training course on Risk Management for CLMV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Training course on Customs Reform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and  Modernization for CLMV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00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Japan-ASEAN Integration Fund (JAIF)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Regional survey of customs procedures and customs Clearance</a:t>
                      </a:r>
                    </a:p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Capacity building to strengthen implementation of the preferential ROOs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90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Australia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ASEAN Cargo Processing Model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Korea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cs typeface="Times New Roman" pitchFamily="18" charset="0"/>
                        </a:rPr>
                        <a:t>Various capacity building workshops for customs officials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49288"/>
            <a:ext cx="8229600" cy="646112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3600" b="1" kern="1200" dirty="0" smtClean="0">
                <a:latin typeface="Cambria" pitchFamily="18" charset="0"/>
              </a:rPr>
              <a:t>Conclusion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7848600" cy="5029200"/>
          </a:xfrm>
        </p:spPr>
        <p:txBody>
          <a:bodyPr/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Strong commitments and clear mandates from Leaders 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Striking a balance between “flexibilities in implementation” and achieving uniformity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Role of technical assistance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Need to progress from capacity building to actual implementation – proper follow through from regional commitments to national level implementation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Take into account different state of readiness of AMS – pilot project approach, differentiated timeline, etc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 sz="2000" dirty="0" smtClean="0"/>
              <a:t>Need strong institutional capacity (ASEAN Secretariat) to support implementation of TF measures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C832DC-ADC4-442D-923B-652EB0657FF7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124200"/>
            <a:ext cx="8229600" cy="647700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latin typeface="Cambria" pitchFamily="18" charset="0"/>
              </a:rPr>
              <a:t>Thank You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12D5CC-5A2A-4090-980D-F7413E200070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erations Review_Surgery_Nov 08">
  <a:themeElements>
    <a:clrScheme name="Bold Stripes 2">
      <a:dk1>
        <a:srgbClr val="000000"/>
      </a:dk1>
      <a:lt1>
        <a:srgbClr val="EAEAEA"/>
      </a:lt1>
      <a:dk2>
        <a:srgbClr val="003366"/>
      </a:dk2>
      <a:lt2>
        <a:srgbClr val="EAEAEA"/>
      </a:lt2>
      <a:accent1>
        <a:srgbClr val="FFFFFF"/>
      </a:accent1>
      <a:accent2>
        <a:srgbClr val="DDDDDD"/>
      </a:accent2>
      <a:accent3>
        <a:srgbClr val="F3F3F3"/>
      </a:accent3>
      <a:accent4>
        <a:srgbClr val="000000"/>
      </a:accent4>
      <a:accent5>
        <a:srgbClr val="FFFFFF"/>
      </a:accent5>
      <a:accent6>
        <a:srgbClr val="C8C8C8"/>
      </a:accent6>
      <a:hlink>
        <a:srgbClr val="336699"/>
      </a:hlink>
      <a:folHlink>
        <a:srgbClr val="9A000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cs typeface="Times New Roman" charset="0"/>
          </a:defRPr>
        </a:defPPr>
      </a:lstStyle>
    </a:ln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Operations Review_Surgery_Nov 08</Template>
  <TotalTime>3307</TotalTime>
  <Words>1881</Words>
  <Application>Microsoft Office PowerPoint</Application>
  <PresentationFormat>On-screen Show (4:3)</PresentationFormat>
  <Paragraphs>389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Operations Review_Surgery_Nov 08</vt:lpstr>
      <vt:lpstr>WTO Trade Facilitation Symposium  8-9 Nov 2011</vt:lpstr>
      <vt:lpstr>Outline</vt:lpstr>
      <vt:lpstr>Growth in ASEAN Trade</vt:lpstr>
      <vt:lpstr>Basic Data of ASEAN Member States </vt:lpstr>
      <vt:lpstr>Becoming Easier to Trade</vt:lpstr>
      <vt:lpstr>ASEAN Economic Community</vt:lpstr>
      <vt:lpstr>ASEAN Economic Community</vt:lpstr>
      <vt:lpstr>AEC Blueprint</vt:lpstr>
      <vt:lpstr>Comparison of WTO TF Agreement and ASEAN TF Measures </vt:lpstr>
      <vt:lpstr>Comparison of WTO TF Agreement and ASEAN TF Measures</vt:lpstr>
      <vt:lpstr>Comparison of WTO TF Agreement and ASEAN TF Measures </vt:lpstr>
      <vt:lpstr>PowerPoint Presentation</vt:lpstr>
      <vt:lpstr>Strategic Plan of Customs Development</vt:lpstr>
      <vt:lpstr>Examples of ASEAN TF Measures</vt:lpstr>
      <vt:lpstr>ASEAN Harmonized Tariff Nomenclature</vt:lpstr>
      <vt:lpstr>ASEAN Customs Transit System</vt:lpstr>
      <vt:lpstr>ASEAN Self-Certification of Origin</vt:lpstr>
      <vt:lpstr>ASEAN Single Window</vt:lpstr>
      <vt:lpstr>ASEAN Single Window</vt:lpstr>
      <vt:lpstr>Examples of Technical Assistance from Dialogue Partners</vt:lpstr>
      <vt:lpstr>Conclusion</vt:lpstr>
      <vt:lpstr>Thank You</vt:lpstr>
    </vt:vector>
  </TitlesOfParts>
  <Company>rmg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Ease of Doing Business</dc:title>
  <dc:creator>Lee Yee Han</dc:creator>
  <cp:lastModifiedBy>Rosenow, Sheri</cp:lastModifiedBy>
  <cp:revision>322</cp:revision>
  <dcterms:created xsi:type="dcterms:W3CDTF">2009-01-21T03:18:58Z</dcterms:created>
  <dcterms:modified xsi:type="dcterms:W3CDTF">2011-11-03T08:18:56Z</dcterms:modified>
</cp:coreProperties>
</file>