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1"/>
  </p:notesMasterIdLst>
  <p:sldIdLst>
    <p:sldId id="261" r:id="rId3"/>
    <p:sldId id="263" r:id="rId4"/>
    <p:sldId id="266" r:id="rId5"/>
    <p:sldId id="262" r:id="rId6"/>
    <p:sldId id="267" r:id="rId7"/>
    <p:sldId id="268" r:id="rId8"/>
    <p:sldId id="269" r:id="rId9"/>
    <p:sldId id="265" r:id="rId10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EDFDE"/>
    <a:srgbClr val="FDABA9"/>
    <a:srgbClr val="FC6F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58" y="26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195F5-F445-4C81-8A4B-0DC065A3E44B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73B049-59DB-4614-9A58-1855246A9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604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CB6FE6-D936-49EC-8C7D-7BF7EB6B3025}" type="slidenum">
              <a:rPr lang="en-GB"/>
              <a:pPr/>
              <a:t>1</a:t>
            </a:fld>
            <a:endParaRPr lang="en-GB"/>
          </a:p>
        </p:txBody>
      </p:sp>
      <p:sp>
        <p:nvSpPr>
          <p:cNvPr id="193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4538"/>
            <a:ext cx="4965700" cy="3724275"/>
          </a:xfrm>
          <a:ln/>
        </p:spPr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544" y="4717296"/>
            <a:ext cx="4982589" cy="4466511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7A6B12-2386-4739-AAD3-B252A5E4EA9B}" type="slidenum">
              <a:rPr lang="en-GB">
                <a:solidFill>
                  <a:prstClr val="black"/>
                </a:solidFill>
              </a:rPr>
              <a:pPr/>
              <a:t>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140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60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29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71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754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078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3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58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117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158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4396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698DEDD-D285-4F0C-ADDA-5625B99E744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32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A3E92-63DB-41C9-A35E-499C9A0FE2D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2878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08641-F5C7-4A42-B3E1-B63987E36CD9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278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6D2490-FA07-423F-87FA-60F0636DEFB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78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FAC5B-19A4-4E39-93CB-99217CC448E8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6439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8042E-D59B-43FE-A767-741AB90700BA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19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9975A-E84F-4C0B-864D-140ACA94DC1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1689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02D5C9-81A2-422D-A871-D2FE0209394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137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EF901-83E9-45D7-8751-973B94755D8D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6057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B3842-C65B-4501-9E49-745ED9938A3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5456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B4AAD-CD72-40E3-B8DE-196AE10C60C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9249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BDB5C-1D5E-4B53-8DA4-3C8CB3C50AB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3011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698DEDD-D285-4F0C-ADDA-5625B99E744B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3012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505572F-7F44-4471-8E5C-4FBDFBEB5178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7517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5935001-9DF4-41E1-85C8-B6139F48C335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898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20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2CEA13-1EC5-47FC-AD89-82EB244B6A97}" type="slidenum">
              <a:rPr lang="en-GB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452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9AEF6-5440-41E6-AF4D-C7AE87784A83}" type="slidenum">
              <a:rPr lang="en-GB"/>
              <a:pPr/>
              <a:t>1</a:t>
            </a:fld>
            <a:endParaRPr lang="en-GB"/>
          </a:p>
        </p:txBody>
      </p:sp>
      <p:pic>
        <p:nvPicPr>
          <p:cNvPr id="1925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8913"/>
            <a:ext cx="7489825" cy="541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447675" y="650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lang="en-US" sz="24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735013" y="561022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lang="en-US" sz="24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192517" name="Picture 5" descr="Logo2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876925"/>
            <a:ext cx="635000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2518" name="Text Box 6"/>
          <p:cNvSpPr txBox="1">
            <a:spLocks noChangeArrowheads="1"/>
          </p:cNvSpPr>
          <p:nvPr/>
        </p:nvSpPr>
        <p:spPr bwMode="auto">
          <a:xfrm>
            <a:off x="1307219" y="5750351"/>
            <a:ext cx="638668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4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2" charset="-78"/>
              </a:rPr>
              <a:t>Sheri Rosenow</a:t>
            </a:r>
            <a:r>
              <a:rPr lang="en-US" sz="24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endParaRPr lang="en-US" sz="2400" dirty="0" smtClean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eaLnBrk="0" hangingPunct="0"/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OMC-Section de la </a:t>
            </a:r>
            <a:r>
              <a:rPr lang="fr-CH" sz="2400" dirty="0" smtClean="0">
                <a:solidFill>
                  <a:srgbClr val="FF0000"/>
                </a:solidFill>
                <a:latin typeface="Arial"/>
                <a:ea typeface="Times New Roman"/>
              </a:rPr>
              <a:t>Facilitation des Échanges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71185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649F8-B078-44D9-BFFD-3047DC774C67}" type="slidenum">
              <a:rPr lang="en-GB"/>
              <a:pPr/>
              <a:t>2</a:t>
            </a:fld>
            <a:endParaRPr lang="en-GB" dirty="0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260648"/>
            <a:ext cx="8507288" cy="1143000"/>
          </a:xfrm>
        </p:spPr>
        <p:txBody>
          <a:bodyPr>
            <a:normAutofit/>
          </a:bodyPr>
          <a:lstStyle/>
          <a:p>
            <a:r>
              <a:rPr lang="fr-FR" dirty="0"/>
              <a:t>Appui du Secrétariat de l'OMC</a:t>
            </a:r>
            <a:endParaRPr lang="fr-FR" dirty="0">
              <a:effectLst/>
            </a:endParaRP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90604" y="1916832"/>
            <a:ext cx="5257800" cy="4525963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r>
              <a:rPr lang="en-US" sz="2400" dirty="0" err="1" smtClean="0"/>
              <a:t>Programme</a:t>
            </a:r>
            <a:r>
              <a:rPr lang="en-US" sz="2400" dirty="0" smtClean="0"/>
              <a:t> </a:t>
            </a:r>
            <a:r>
              <a:rPr lang="en-US" sz="2400" dirty="0" err="1"/>
              <a:t>d'évaluation</a:t>
            </a:r>
            <a:r>
              <a:rPr lang="en-US" sz="2400" dirty="0"/>
              <a:t> des </a:t>
            </a:r>
            <a:r>
              <a:rPr lang="en-US" sz="2400" dirty="0" err="1" smtClean="0"/>
              <a:t>besoins</a:t>
            </a:r>
            <a:endParaRPr lang="en-US" sz="2400" dirty="0" smtClean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endParaRPr lang="en-US" sz="2400" dirty="0" smtClean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endParaRPr lang="en-US" sz="2400" dirty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r>
              <a:rPr lang="en-US" sz="2400" dirty="0" err="1" smtClean="0"/>
              <a:t>Programme</a:t>
            </a:r>
            <a:r>
              <a:rPr lang="en-US" sz="2400" dirty="0" smtClean="0"/>
              <a:t> </a:t>
            </a:r>
            <a:r>
              <a:rPr lang="en-US" sz="2400" dirty="0" smtClean="0"/>
              <a:t>pour les </a:t>
            </a:r>
            <a:r>
              <a:rPr lang="en-US" sz="2400" dirty="0" err="1" smtClean="0"/>
              <a:t>spécialistes</a:t>
            </a:r>
            <a:r>
              <a:rPr lang="en-US" sz="2400" dirty="0" smtClean="0"/>
              <a:t> </a:t>
            </a:r>
            <a:r>
              <a:rPr lang="fr-FR" sz="2400" dirty="0" smtClean="0"/>
              <a:t>en </a:t>
            </a:r>
            <a:r>
              <a:rPr lang="fr-FR" sz="2400" dirty="0"/>
              <a:t>poste dans la capitale </a:t>
            </a:r>
            <a:endParaRPr lang="en-US" sz="2400" dirty="0" smtClean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endParaRPr lang="en-US" sz="2400" dirty="0" smtClean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endParaRPr lang="en-US" sz="2400" dirty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r>
              <a:rPr lang="fr-FR" sz="2400" dirty="0" smtClean="0"/>
              <a:t>Coordonner </a:t>
            </a:r>
            <a:r>
              <a:rPr lang="fr-FR" sz="2400" dirty="0"/>
              <a:t>avec les </a:t>
            </a:r>
            <a:r>
              <a:rPr lang="fr-FR" sz="2400" dirty="0" smtClean="0"/>
              <a:t>organisations (</a:t>
            </a:r>
            <a:r>
              <a:rPr lang="en-US" sz="2400" dirty="0" err="1" smtClean="0"/>
              <a:t>Annexe</a:t>
            </a:r>
            <a:r>
              <a:rPr lang="en-US" sz="2400" dirty="0" smtClean="0"/>
              <a:t> D)</a:t>
            </a:r>
            <a:r>
              <a:rPr lang="fr-FR" sz="2400" dirty="0" smtClean="0"/>
              <a:t> </a:t>
            </a:r>
            <a:r>
              <a:rPr lang="fr-FR" sz="2400" dirty="0"/>
              <a:t>et les donateurs</a:t>
            </a:r>
          </a:p>
          <a:p>
            <a:pPr marL="457200" lvl="1" indent="0">
              <a:lnSpc>
                <a:spcPct val="90000"/>
              </a:lnSpc>
              <a:buClr>
                <a:srgbClr val="CC0000"/>
              </a:buClr>
              <a:buNone/>
            </a:pPr>
            <a:endParaRPr lang="en-US" sz="2400" dirty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endParaRPr lang="en-US" sz="2400" dirty="0"/>
          </a:p>
          <a:p>
            <a:pPr>
              <a:lnSpc>
                <a:spcPct val="90000"/>
              </a:lnSpc>
            </a:pPr>
            <a:endParaRPr lang="en-US" sz="2400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endParaRPr lang="en-GB" sz="2400" dirty="0"/>
          </a:p>
        </p:txBody>
      </p:sp>
      <p:pic>
        <p:nvPicPr>
          <p:cNvPr id="187398" name="Picture 6" descr="Logo2C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457200"/>
            <a:ext cx="771525" cy="930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740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404" y="2438400"/>
            <a:ext cx="3567113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983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7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7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7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864" y="188640"/>
            <a:ext cx="8892033" cy="1143000"/>
          </a:xfrm>
        </p:spPr>
        <p:txBody>
          <a:bodyPr>
            <a:normAutofit fontScale="90000"/>
          </a:bodyPr>
          <a:lstStyle/>
          <a:p>
            <a:r>
              <a:rPr lang="fr-FR" dirty="0">
                <a:solidFill>
                  <a:schemeClr val="bg1"/>
                </a:solidFill>
              </a:rPr>
              <a:t>Continuer à rassembler des études de cas</a:t>
            </a:r>
            <a:endParaRPr lang="fr-FR" dirty="0">
              <a:solidFill>
                <a:schemeClr val="bg1"/>
              </a:solidFill>
              <a:effectLst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556792"/>
            <a:ext cx="4139505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511" y="3938588"/>
            <a:ext cx="2989978" cy="218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650" y="1600200"/>
            <a:ext cx="2855700" cy="218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672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264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Continuer </a:t>
            </a:r>
            <a:r>
              <a:rPr lang="fr-FR" dirty="0">
                <a:solidFill>
                  <a:schemeClr val="bg1"/>
                </a:solidFill>
              </a:rPr>
              <a:t>à rassembler </a:t>
            </a:r>
            <a:r>
              <a:rPr lang="fr-FR" dirty="0" smtClean="0">
                <a:solidFill>
                  <a:schemeClr val="bg1"/>
                </a:solidFill>
              </a:rPr>
              <a:t>des modèles </a:t>
            </a:r>
            <a:r>
              <a:rPr lang="fr-FR" dirty="0">
                <a:solidFill>
                  <a:schemeClr val="bg1"/>
                </a:solidFill>
              </a:rPr>
              <a:t>de législation</a:t>
            </a:r>
            <a:br>
              <a:rPr lang="fr-FR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646489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046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Plusieurs</a:t>
            </a:r>
            <a:r>
              <a:rPr lang="en-US" sz="4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 </a:t>
            </a:r>
            <a:r>
              <a:rPr lang="en-US" sz="4800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symposiums?</a:t>
            </a:r>
            <a:endParaRPr lang="en-GB" sz="48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171" y="1600200"/>
            <a:ext cx="5733658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516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/>
              <a:t>D'autres programmes proposés par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les Membres</a:t>
            </a:r>
            <a:r>
              <a:rPr lang="fr-FR" dirty="0"/>
              <a:t>?</a:t>
            </a:r>
            <a:endParaRPr lang="fr-FR" dirty="0">
              <a:effectLst/>
            </a:endParaRPr>
          </a:p>
        </p:txBody>
      </p:sp>
      <p:pic>
        <p:nvPicPr>
          <p:cNvPr id="5124" name="Picture 4" descr="C:\Users\rosenow\AppData\Local\Microsoft\Windows\Temporary Internet Files\Content.IE5\YOK1RHWF\MM90017814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20888"/>
            <a:ext cx="3672408" cy="403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rosenow\AppData\Local\Microsoft\Windows\Temporary Internet Files\Content.IE5\L65MUG3H\MM900282747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908720"/>
            <a:ext cx="975360" cy="97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91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rgbClr val="A5002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ogoC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066800"/>
            <a:ext cx="4864100" cy="526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667000"/>
            <a:ext cx="7772400" cy="1470025"/>
          </a:xfrm>
        </p:spPr>
        <p:txBody>
          <a:bodyPr/>
          <a:lstStyle/>
          <a:p>
            <a:r>
              <a:rPr lang="en-US" dirty="0" smtClean="0"/>
              <a:t>Merci!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648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57</Words>
  <Application>Microsoft Office PowerPoint</Application>
  <PresentationFormat>On-screen Show (4:3)</PresentationFormat>
  <Paragraphs>21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Default Design</vt:lpstr>
      <vt:lpstr>PowerPoint Presentation</vt:lpstr>
      <vt:lpstr>Appui du Secrétariat de l'OMC</vt:lpstr>
      <vt:lpstr>Continuer à rassembler des études de cas</vt:lpstr>
      <vt:lpstr>PowerPoint Presentation</vt:lpstr>
      <vt:lpstr> Continuer à rassembler des modèles de législation  </vt:lpstr>
      <vt:lpstr>Plusieurs symposiums?</vt:lpstr>
      <vt:lpstr>D'autres programmes proposés par  les Membres?</vt:lpstr>
      <vt:lpstr>Merci!</vt:lpstr>
    </vt:vector>
  </TitlesOfParts>
  <Company>WTO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WTO Technical Assistance  to Support Trade Facilitation</dc:title>
  <dc:creator>Rosenow, Sheri</dc:creator>
  <cp:lastModifiedBy>Rosenow, Sheri</cp:lastModifiedBy>
  <cp:revision>29</cp:revision>
  <cp:lastPrinted>2011-10-31T16:19:27Z</cp:lastPrinted>
  <dcterms:created xsi:type="dcterms:W3CDTF">2011-10-26T12:28:46Z</dcterms:created>
  <dcterms:modified xsi:type="dcterms:W3CDTF">2011-11-02T08:14:51Z</dcterms:modified>
</cp:coreProperties>
</file>